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87" r:id="rId5"/>
    <p:sldId id="288" r:id="rId6"/>
    <p:sldId id="290" r:id="rId7"/>
    <p:sldId id="291" r:id="rId8"/>
    <p:sldId id="289" r:id="rId9"/>
    <p:sldId id="313" r:id="rId10"/>
    <p:sldId id="314" r:id="rId11"/>
    <p:sldId id="315" r:id="rId12"/>
    <p:sldId id="321" r:id="rId13"/>
    <p:sldId id="317" r:id="rId14"/>
    <p:sldId id="318" r:id="rId15"/>
    <p:sldId id="316" r:id="rId16"/>
    <p:sldId id="319" r:id="rId17"/>
    <p:sldId id="320" r:id="rId18"/>
    <p:sldId id="302" r:id="rId19"/>
    <p:sldId id="296" r:id="rId20"/>
    <p:sldId id="324" r:id="rId21"/>
    <p:sldId id="323" r:id="rId22"/>
    <p:sldId id="297" r:id="rId23"/>
    <p:sldId id="322" r:id="rId24"/>
    <p:sldId id="301" r:id="rId25"/>
    <p:sldId id="325" r:id="rId26"/>
    <p:sldId id="326" r:id="rId27"/>
    <p:sldId id="308" r:id="rId28"/>
    <p:sldId id="286" r:id="rId2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B0582-E445-4628-B08A-6D0C0408EFD6}" v="196" dt="2022-11-14T14:22:03.9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4CE"/>
          </a:solidFill>
        </a:fill>
      </a:tcStyle>
    </a:wholeTbl>
    <a:band2H>
      <a:tcTxStyle/>
      <a:tcStyle>
        <a:tcBdr/>
        <a:fill>
          <a:solidFill>
            <a:srgbClr val="FF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FD9"/>
          </a:solidFill>
        </a:fill>
      </a:tcStyle>
    </a:wholeTbl>
    <a:band2H>
      <a:tcTxStyle/>
      <a:tcStyle>
        <a:tcBdr/>
        <a:fill>
          <a:solidFill>
            <a:srgbClr val="FAF0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CFC"/>
          </a:solidFill>
        </a:fill>
      </a:tcStyle>
    </a:wholeTbl>
    <a:band2H>
      <a:tcTxStyle/>
      <a:tcStyle>
        <a:tcBdr/>
        <a:fill>
          <a:solidFill>
            <a:srgbClr val="FCF6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rdre Kilbride" userId="c5a8900d-63fa-4707-9ef3-ae5b472ddefe" providerId="ADAL" clId="{0B8B0582-E445-4628-B08A-6D0C0408EFD6}"/>
    <pc:docChg chg="modSld">
      <pc:chgData name="Deirdre Kilbride" userId="c5a8900d-63fa-4707-9ef3-ae5b472ddefe" providerId="ADAL" clId="{0B8B0582-E445-4628-B08A-6D0C0408EFD6}" dt="2022-11-14T14:22:03.955" v="191" actId="1036"/>
      <pc:docMkLst>
        <pc:docMk/>
      </pc:docMkLst>
      <pc:sldChg chg="modSp mod">
        <pc:chgData name="Deirdre Kilbride" userId="c5a8900d-63fa-4707-9ef3-ae5b472ddefe" providerId="ADAL" clId="{0B8B0582-E445-4628-B08A-6D0C0408EFD6}" dt="2022-11-14T14:22:03.955" v="191" actId="1036"/>
        <pc:sldMkLst>
          <pc:docMk/>
          <pc:sldMk cId="0" sldId="257"/>
        </pc:sldMkLst>
        <pc:spChg chg="mod">
          <ac:chgData name="Deirdre Kilbride" userId="c5a8900d-63fa-4707-9ef3-ae5b472ddefe" providerId="ADAL" clId="{0B8B0582-E445-4628-B08A-6D0C0408EFD6}" dt="2022-11-14T14:19:46.839" v="55" actId="1036"/>
          <ac:spMkLst>
            <pc:docMk/>
            <pc:sldMk cId="0" sldId="257"/>
            <ac:spMk id="15" creationId="{E2E2F273-C5B9-EBAA-68C6-324FA840015C}"/>
          </ac:spMkLst>
        </pc:spChg>
        <pc:spChg chg="mod">
          <ac:chgData name="Deirdre Kilbride" userId="c5a8900d-63fa-4707-9ef3-ae5b472ddefe" providerId="ADAL" clId="{0B8B0582-E445-4628-B08A-6D0C0408EFD6}" dt="2022-11-14T14:18:36.571" v="12" actId="1037"/>
          <ac:spMkLst>
            <pc:docMk/>
            <pc:sldMk cId="0" sldId="257"/>
            <ac:spMk id="16" creationId="{2F00E8E8-4D6B-DA55-3734-AFFF60AC36DD}"/>
          </ac:spMkLst>
        </pc:spChg>
        <pc:spChg chg="mod">
          <ac:chgData name="Deirdre Kilbride" userId="c5a8900d-63fa-4707-9ef3-ae5b472ddefe" providerId="ADAL" clId="{0B8B0582-E445-4628-B08A-6D0C0408EFD6}" dt="2022-11-14T14:21:02.681" v="174" actId="1038"/>
          <ac:spMkLst>
            <pc:docMk/>
            <pc:sldMk cId="0" sldId="257"/>
            <ac:spMk id="436" creationId="{00000000-0000-0000-0000-000000000000}"/>
          </ac:spMkLst>
        </pc:spChg>
        <pc:spChg chg="mod">
          <ac:chgData name="Deirdre Kilbride" userId="c5a8900d-63fa-4707-9ef3-ae5b472ddefe" providerId="ADAL" clId="{0B8B0582-E445-4628-B08A-6D0C0408EFD6}" dt="2022-11-14T14:21:09.587" v="175" actId="1076"/>
          <ac:spMkLst>
            <pc:docMk/>
            <pc:sldMk cId="0" sldId="257"/>
            <ac:spMk id="437" creationId="{00000000-0000-0000-0000-000000000000}"/>
          </ac:spMkLst>
        </pc:spChg>
        <pc:spChg chg="mod">
          <ac:chgData name="Deirdre Kilbride" userId="c5a8900d-63fa-4707-9ef3-ae5b472ddefe" providerId="ADAL" clId="{0B8B0582-E445-4628-B08A-6D0C0408EFD6}" dt="2022-11-14T14:19:28.927" v="18" actId="1036"/>
          <ac:spMkLst>
            <pc:docMk/>
            <pc:sldMk cId="0" sldId="257"/>
            <ac:spMk id="438" creationId="{00000000-0000-0000-0000-000000000000}"/>
          </ac:spMkLst>
        </pc:spChg>
        <pc:spChg chg="mod">
          <ac:chgData name="Deirdre Kilbride" userId="c5a8900d-63fa-4707-9ef3-ae5b472ddefe" providerId="ADAL" clId="{0B8B0582-E445-4628-B08A-6D0C0408EFD6}" dt="2022-11-14T14:20:43.230" v="151" actId="1036"/>
          <ac:spMkLst>
            <pc:docMk/>
            <pc:sldMk cId="0" sldId="257"/>
            <ac:spMk id="439" creationId="{00000000-0000-0000-0000-000000000000}"/>
          </ac:spMkLst>
        </pc:spChg>
        <pc:spChg chg="mod">
          <ac:chgData name="Deirdre Kilbride" userId="c5a8900d-63fa-4707-9ef3-ae5b472ddefe" providerId="ADAL" clId="{0B8B0582-E445-4628-B08A-6D0C0408EFD6}" dt="2022-11-14T14:20:09.912" v="93" actId="1036"/>
          <ac:spMkLst>
            <pc:docMk/>
            <pc:sldMk cId="0" sldId="257"/>
            <ac:spMk id="440" creationId="{00000000-0000-0000-0000-000000000000}"/>
          </ac:spMkLst>
        </pc:spChg>
        <pc:spChg chg="mod">
          <ac:chgData name="Deirdre Kilbride" userId="c5a8900d-63fa-4707-9ef3-ae5b472ddefe" providerId="ADAL" clId="{0B8B0582-E445-4628-B08A-6D0C0408EFD6}" dt="2022-11-14T14:22:03.955" v="191" actId="1036"/>
          <ac:spMkLst>
            <pc:docMk/>
            <pc:sldMk cId="0" sldId="257"/>
            <ac:spMk id="441" creationId="{00000000-0000-0000-0000-000000000000}"/>
          </ac:spMkLst>
        </pc:spChg>
        <pc:spChg chg="mod">
          <ac:chgData name="Deirdre Kilbride" userId="c5a8900d-63fa-4707-9ef3-ae5b472ddefe" providerId="ADAL" clId="{0B8B0582-E445-4628-B08A-6D0C0408EFD6}" dt="2022-11-14T14:21:44.355" v="187" actId="1036"/>
          <ac:spMkLst>
            <pc:docMk/>
            <pc:sldMk cId="0" sldId="257"/>
            <ac:spMk id="442" creationId="{00000000-0000-0000-0000-000000000000}"/>
          </ac:spMkLst>
        </pc:spChg>
        <pc:spChg chg="mod">
          <ac:chgData name="Deirdre Kilbride" userId="c5a8900d-63fa-4707-9ef3-ae5b472ddefe" providerId="ADAL" clId="{0B8B0582-E445-4628-B08A-6D0C0408EFD6}" dt="2022-11-14T14:21:26.506" v="182" actId="1038"/>
          <ac:spMkLst>
            <pc:docMk/>
            <pc:sldMk cId="0" sldId="257"/>
            <ac:spMk id="443" creationId="{00000000-0000-0000-0000-000000000000}"/>
          </ac:spMkLst>
        </pc:spChg>
        <pc:spChg chg="mod ord">
          <ac:chgData name="Deirdre Kilbride" userId="c5a8900d-63fa-4707-9ef3-ae5b472ddefe" providerId="ADAL" clId="{0B8B0582-E445-4628-B08A-6D0C0408EFD6}" dt="2022-11-14T14:20:21.633" v="111" actId="167"/>
          <ac:spMkLst>
            <pc:docMk/>
            <pc:sldMk cId="0" sldId="257"/>
            <ac:spMk id="4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1143000" y="685800"/>
            <a:ext cx="4572000" cy="3429000"/>
          </a:xfrm>
          <a:prstGeom prst="rect">
            <a:avLst/>
          </a:prstGeom>
        </p:spPr>
        <p:txBody>
          <a:bodyPr/>
          <a:lstStyle/>
          <a:p>
            <a:endParaRPr/>
          </a:p>
        </p:txBody>
      </p:sp>
      <p:sp>
        <p:nvSpPr>
          <p:cNvPr id="429" name="Shape 4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Sta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10DB92F-1664-2443-AAD1-5A59E42646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8000" y="1116000"/>
            <a:ext cx="2088000" cy="2088000"/>
          </a:xfrm>
          <a:prstGeom prst="rect">
            <a:avLst/>
          </a:prstGeom>
        </p:spPr>
      </p:pic>
      <p:cxnSp>
        <p:nvCxnSpPr>
          <p:cNvPr id="10" name="Straight Connector 9">
            <a:extLst>
              <a:ext uri="{FF2B5EF4-FFF2-40B4-BE49-F238E27FC236}">
                <a16:creationId xmlns:a16="http://schemas.microsoft.com/office/drawing/2014/main" id="{8E0F5C43-FBA2-6047-B70F-64D3A99E8EB3}"/>
              </a:ext>
            </a:extLst>
          </p:cNvPr>
          <p:cNvCxnSpPr/>
          <p:nvPr userDrawn="1"/>
        </p:nvCxnSpPr>
        <p:spPr>
          <a:xfrm>
            <a:off x="216000" y="4554000"/>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4998F3-A8FA-A343-84EB-AB3AEB19ECAF}"/>
              </a:ext>
            </a:extLst>
          </p:cNvPr>
          <p:cNvSpPr txBox="1"/>
          <p:nvPr userDrawn="1"/>
        </p:nvSpPr>
        <p:spPr>
          <a:xfrm>
            <a:off x="0" y="-380003"/>
            <a:ext cx="432000" cy="252000"/>
          </a:xfrm>
          <a:prstGeom prst="rect">
            <a:avLst/>
          </a:prstGeom>
          <a:solidFill>
            <a:schemeClr val="accent2"/>
          </a:solidFill>
        </p:spPr>
        <p:txBody>
          <a:bodyPr wrap="square" lIns="72000" tIns="36000" rIns="36000" bIns="36000" rtlCol="0">
            <a:spAutoFit/>
          </a:bodyPr>
          <a:lstStyle/>
          <a:p>
            <a:pPr>
              <a:lnSpc>
                <a:spcPts val="1400"/>
              </a:lnSpc>
            </a:pPr>
            <a:r>
              <a:rPr lang="nl-NL" b="1">
                <a:solidFill>
                  <a:schemeClr val="bg1"/>
                </a:solidFill>
              </a:rPr>
              <a:t>1</a:t>
            </a:r>
          </a:p>
        </p:txBody>
      </p:sp>
      <p:sp>
        <p:nvSpPr>
          <p:cNvPr id="6" name="TextBox 5">
            <a:extLst>
              <a:ext uri="{FF2B5EF4-FFF2-40B4-BE49-F238E27FC236}">
                <a16:creationId xmlns:a16="http://schemas.microsoft.com/office/drawing/2014/main" id="{50B5C631-4394-3B4A-B3E7-72F98E6B0EB1}"/>
              </a:ext>
            </a:extLst>
          </p:cNvPr>
          <p:cNvSpPr txBox="1"/>
          <p:nvPr userDrawn="1"/>
        </p:nvSpPr>
        <p:spPr>
          <a:xfrm>
            <a:off x="556759" y="-380003"/>
            <a:ext cx="2880000" cy="259293"/>
          </a:xfrm>
          <a:prstGeom prst="rect">
            <a:avLst/>
          </a:prstGeom>
          <a:solidFill>
            <a:schemeClr val="accent1"/>
          </a:solidFill>
        </p:spPr>
        <p:txBody>
          <a:bodyPr wrap="square" lIns="72000" tIns="36000" rIns="36000" bIns="36000" rtlCol="0">
            <a:spAutoFit/>
          </a:bodyPr>
          <a:lstStyle/>
          <a:p>
            <a:pPr>
              <a:lnSpc>
                <a:spcPts val="1400"/>
              </a:lnSpc>
            </a:pPr>
            <a:r>
              <a:rPr lang="en-GB" b="1" noProof="0">
                <a:solidFill>
                  <a:schemeClr val="bg1"/>
                </a:solidFill>
              </a:rPr>
              <a:t>Start</a:t>
            </a:r>
          </a:p>
        </p:txBody>
      </p:sp>
      <p:sp>
        <p:nvSpPr>
          <p:cNvPr id="14" name="TextBox 13">
            <a:extLst>
              <a:ext uri="{FF2B5EF4-FFF2-40B4-BE49-F238E27FC236}">
                <a16:creationId xmlns:a16="http://schemas.microsoft.com/office/drawing/2014/main" id="{F1929E44-B251-B46B-6CC2-A5E573945C2B}"/>
              </a:ext>
            </a:extLst>
          </p:cNvPr>
          <p:cNvSpPr txBox="1"/>
          <p:nvPr userDrawn="1"/>
        </p:nvSpPr>
        <p:spPr>
          <a:xfrm>
            <a:off x="1869850" y="4600960"/>
            <a:ext cx="651326"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University</a:t>
            </a:r>
          </a:p>
          <a:p>
            <a:pPr algn="l"/>
            <a:r>
              <a:rPr lang="en-GB" sz="750" noProof="1"/>
              <a:t>College</a:t>
            </a:r>
          </a:p>
          <a:p>
            <a:pPr algn="l"/>
            <a:r>
              <a:rPr lang="en-GB" sz="750" noProof="1"/>
              <a:t>Dublin</a:t>
            </a:r>
          </a:p>
        </p:txBody>
      </p:sp>
      <p:sp>
        <p:nvSpPr>
          <p:cNvPr id="15" name="TextBox 14">
            <a:extLst>
              <a:ext uri="{FF2B5EF4-FFF2-40B4-BE49-F238E27FC236}">
                <a16:creationId xmlns:a16="http://schemas.microsoft.com/office/drawing/2014/main" id="{C308D8A9-0F6D-C60F-F85E-98A5A280FFDD}"/>
              </a:ext>
            </a:extLst>
          </p:cNvPr>
          <p:cNvSpPr txBox="1"/>
          <p:nvPr userDrawn="1"/>
        </p:nvSpPr>
        <p:spPr>
          <a:xfrm>
            <a:off x="3471220" y="4606404"/>
            <a:ext cx="633173"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Helsingin</a:t>
            </a:r>
          </a:p>
          <a:p>
            <a:pPr algn="l"/>
            <a:r>
              <a:rPr lang="en-GB" sz="750" noProof="1"/>
              <a:t>yliopisto</a:t>
            </a:r>
          </a:p>
        </p:txBody>
      </p:sp>
      <p:sp>
        <p:nvSpPr>
          <p:cNvPr id="17" name="TextBox 16">
            <a:extLst>
              <a:ext uri="{FF2B5EF4-FFF2-40B4-BE49-F238E27FC236}">
                <a16:creationId xmlns:a16="http://schemas.microsoft.com/office/drawing/2014/main" id="{2A6C895C-C9D4-F39B-F1B2-25BE08057B55}"/>
              </a:ext>
            </a:extLst>
          </p:cNvPr>
          <p:cNvSpPr txBox="1"/>
          <p:nvPr userDrawn="1"/>
        </p:nvSpPr>
        <p:spPr>
          <a:xfrm>
            <a:off x="5001092" y="4605716"/>
            <a:ext cx="726141"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Uniwersytet </a:t>
            </a:r>
          </a:p>
          <a:p>
            <a:pPr algn="l"/>
            <a:r>
              <a:rPr lang="en-GB" sz="750" noProof="1"/>
              <a:t>Jagielloński </a:t>
            </a:r>
          </a:p>
          <a:p>
            <a:pPr algn="l"/>
            <a:r>
              <a:rPr lang="en-GB" sz="750" noProof="1"/>
              <a:t>w Krakowie</a:t>
            </a:r>
          </a:p>
        </p:txBody>
      </p:sp>
      <p:sp>
        <p:nvSpPr>
          <p:cNvPr id="19" name="TextBox 18">
            <a:extLst>
              <a:ext uri="{FF2B5EF4-FFF2-40B4-BE49-F238E27FC236}">
                <a16:creationId xmlns:a16="http://schemas.microsoft.com/office/drawing/2014/main" id="{A2E8ADE5-F831-BA44-E959-115EF8DB83A8}"/>
              </a:ext>
            </a:extLst>
          </p:cNvPr>
          <p:cNvSpPr txBox="1"/>
          <p:nvPr userDrawn="1"/>
        </p:nvSpPr>
        <p:spPr>
          <a:xfrm>
            <a:off x="6579449" y="4606589"/>
            <a:ext cx="775602"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Universidad </a:t>
            </a:r>
          </a:p>
          <a:p>
            <a:pPr algn="l"/>
            <a:r>
              <a:rPr lang="en-GB" sz="750" noProof="1"/>
              <a:t>Complutense de Madrid</a:t>
            </a:r>
          </a:p>
        </p:txBody>
      </p:sp>
      <p:sp>
        <p:nvSpPr>
          <p:cNvPr id="21" name="TextBox 20">
            <a:extLst>
              <a:ext uri="{FF2B5EF4-FFF2-40B4-BE49-F238E27FC236}">
                <a16:creationId xmlns:a16="http://schemas.microsoft.com/office/drawing/2014/main" id="{9BF8268B-4063-A74D-D591-8E27D38A1A23}"/>
              </a:ext>
            </a:extLst>
          </p:cNvPr>
          <p:cNvSpPr txBox="1"/>
          <p:nvPr userDrawn="1"/>
        </p:nvSpPr>
        <p:spPr>
          <a:xfrm>
            <a:off x="8216226" y="4607463"/>
            <a:ext cx="633174"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Universität</a:t>
            </a:r>
          </a:p>
          <a:p>
            <a:pPr algn="l"/>
            <a:r>
              <a:rPr lang="en-GB" sz="750" noProof="1"/>
              <a:t>Zürich</a:t>
            </a:r>
          </a:p>
        </p:txBody>
      </p:sp>
      <p:sp>
        <p:nvSpPr>
          <p:cNvPr id="25" name="TextBox 24">
            <a:extLst>
              <a:ext uri="{FF2B5EF4-FFF2-40B4-BE49-F238E27FC236}">
                <a16:creationId xmlns:a16="http://schemas.microsoft.com/office/drawing/2014/main" id="{22DBDED9-C7F2-CDC3-EF18-7E5444FD4820}"/>
              </a:ext>
            </a:extLst>
          </p:cNvPr>
          <p:cNvSpPr txBox="1"/>
          <p:nvPr userDrawn="1"/>
        </p:nvSpPr>
        <p:spPr>
          <a:xfrm>
            <a:off x="162953" y="4598999"/>
            <a:ext cx="88065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Freie Universität </a:t>
            </a:r>
          </a:p>
          <a:p>
            <a:pPr algn="l"/>
            <a:r>
              <a:rPr lang="en-GB" sz="750" noProof="1"/>
              <a:t>Berlin</a:t>
            </a:r>
          </a:p>
        </p:txBody>
      </p:sp>
      <p:sp>
        <p:nvSpPr>
          <p:cNvPr id="27" name="TextBox 26">
            <a:extLst>
              <a:ext uri="{FF2B5EF4-FFF2-40B4-BE49-F238E27FC236}">
                <a16:creationId xmlns:a16="http://schemas.microsoft.com/office/drawing/2014/main" id="{48DA50E1-9174-88F9-F1B2-B423E6AE73EC}"/>
              </a:ext>
            </a:extLst>
          </p:cNvPr>
          <p:cNvSpPr txBox="1"/>
          <p:nvPr userDrawn="1"/>
        </p:nvSpPr>
        <p:spPr>
          <a:xfrm>
            <a:off x="860341" y="4063703"/>
            <a:ext cx="1086018"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Alma Mater </a:t>
            </a:r>
          </a:p>
          <a:p>
            <a:pPr algn="l"/>
            <a:r>
              <a:rPr lang="en-GB" sz="750" noProof="1"/>
              <a:t>Studiorum Universitá </a:t>
            </a:r>
          </a:p>
          <a:p>
            <a:pPr algn="l"/>
            <a:r>
              <a:rPr lang="en-GB" sz="750" noProof="1"/>
              <a:t>di Bologna</a:t>
            </a:r>
          </a:p>
        </p:txBody>
      </p:sp>
      <p:sp>
        <p:nvSpPr>
          <p:cNvPr id="29" name="TextBox 28">
            <a:extLst>
              <a:ext uri="{FF2B5EF4-FFF2-40B4-BE49-F238E27FC236}">
                <a16:creationId xmlns:a16="http://schemas.microsoft.com/office/drawing/2014/main" id="{5C49C5FB-A7BC-17E7-3450-1F8385ABF98E}"/>
              </a:ext>
            </a:extLst>
          </p:cNvPr>
          <p:cNvSpPr txBox="1"/>
          <p:nvPr userDrawn="1"/>
        </p:nvSpPr>
        <p:spPr>
          <a:xfrm>
            <a:off x="2573477" y="4179120"/>
            <a:ext cx="82450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The University</a:t>
            </a:r>
          </a:p>
          <a:p>
            <a:pPr algn="l"/>
            <a:r>
              <a:rPr lang="en-GB" sz="750" noProof="1"/>
              <a:t>of Edinburgh</a:t>
            </a:r>
          </a:p>
        </p:txBody>
      </p:sp>
      <p:sp>
        <p:nvSpPr>
          <p:cNvPr id="31" name="TextBox 30">
            <a:extLst>
              <a:ext uri="{FF2B5EF4-FFF2-40B4-BE49-F238E27FC236}">
                <a16:creationId xmlns:a16="http://schemas.microsoft.com/office/drawing/2014/main" id="{EC6BACB8-81BC-655E-C4C9-759E0DBA7412}"/>
              </a:ext>
            </a:extLst>
          </p:cNvPr>
          <p:cNvSpPr txBox="1"/>
          <p:nvPr userDrawn="1"/>
        </p:nvSpPr>
        <p:spPr>
          <a:xfrm>
            <a:off x="4245565" y="4185730"/>
            <a:ext cx="673339"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Universiteit</a:t>
            </a:r>
          </a:p>
          <a:p>
            <a:pPr algn="l"/>
            <a:r>
              <a:rPr lang="en-GB" sz="750" noProof="1"/>
              <a:t>Leiden</a:t>
            </a:r>
          </a:p>
        </p:txBody>
      </p:sp>
      <p:sp>
        <p:nvSpPr>
          <p:cNvPr id="33" name="TextBox 32">
            <a:extLst>
              <a:ext uri="{FF2B5EF4-FFF2-40B4-BE49-F238E27FC236}">
                <a16:creationId xmlns:a16="http://schemas.microsoft.com/office/drawing/2014/main" id="{8843045D-B2A0-E108-4A4E-DF5C56CEF185}"/>
              </a:ext>
            </a:extLst>
          </p:cNvPr>
          <p:cNvSpPr txBox="1"/>
          <p:nvPr userDrawn="1"/>
        </p:nvSpPr>
        <p:spPr>
          <a:xfrm>
            <a:off x="5825209" y="4282994"/>
            <a:ext cx="67333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KU Leuven</a:t>
            </a:r>
          </a:p>
        </p:txBody>
      </p:sp>
      <p:sp>
        <p:nvSpPr>
          <p:cNvPr id="35" name="TextBox 34">
            <a:extLst>
              <a:ext uri="{FF2B5EF4-FFF2-40B4-BE49-F238E27FC236}">
                <a16:creationId xmlns:a16="http://schemas.microsoft.com/office/drawing/2014/main" id="{6E2975F5-DD3A-7916-3B66-9BCF284E07C2}"/>
              </a:ext>
            </a:extLst>
          </p:cNvPr>
          <p:cNvSpPr txBox="1"/>
          <p:nvPr userDrawn="1"/>
        </p:nvSpPr>
        <p:spPr>
          <a:xfrm>
            <a:off x="7207120" y="4174357"/>
            <a:ext cx="1067060"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Université Paris 1  Panthéon-Sorbonne</a:t>
            </a:r>
          </a:p>
        </p:txBody>
      </p:sp>
    </p:spTree>
    <p:extLst>
      <p:ext uri="{BB962C8B-B14F-4D97-AF65-F5344CB8AC3E}">
        <p14:creationId xmlns:p14="http://schemas.microsoft.com/office/powerpoint/2010/main" val="3057594016"/>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385">
          <p15:clr>
            <a:srgbClr val="FBAE40"/>
          </p15:clr>
        </p15:guide>
        <p15:guide id="4" pos="3878">
          <p15:clr>
            <a:srgbClr val="FBAE40"/>
          </p15:clr>
        </p15:guide>
        <p15:guide id="5" pos="1383">
          <p15:clr>
            <a:srgbClr val="FBAE40"/>
          </p15:clr>
        </p15:guide>
        <p15:guide id="6" pos="1882">
          <p15:clr>
            <a:srgbClr val="FBAE40"/>
          </p15:clr>
        </p15:guide>
        <p15:guide id="7" pos="2880">
          <p15:clr>
            <a:srgbClr val="FBAE40"/>
          </p15:clr>
        </p15:guide>
        <p15:guide id="8" pos="5760">
          <p15:clr>
            <a:srgbClr val="FBAE40"/>
          </p15:clr>
        </p15:guide>
        <p15:guide id="9" orient="horz" pos="2935">
          <p15:clr>
            <a:srgbClr val="FBAE40"/>
          </p15:clr>
        </p15:guide>
        <p15:guide id="10" orient="horz" pos="2799">
          <p15:clr>
            <a:srgbClr val="FBAE40"/>
          </p15:clr>
        </p15:guide>
        <p15:guide id="11" pos="4876">
          <p15:clr>
            <a:srgbClr val="FBAE40"/>
          </p15:clr>
        </p15:guide>
        <p15:guide id="12" pos="4377">
          <p15:clr>
            <a:srgbClr val="FBAE40"/>
          </p15:clr>
        </p15:guide>
        <p15:guide id="13">
          <p15:clr>
            <a:srgbClr val="FBAE40"/>
          </p15:clr>
        </p15:guide>
        <p15:guide id="14" pos="2381">
          <p15:clr>
            <a:srgbClr val="FBAE40"/>
          </p15:clr>
        </p15:guide>
        <p15:guide id="15" pos="3379">
          <p15:clr>
            <a:srgbClr val="FBAE40"/>
          </p15:clr>
        </p15:guide>
        <p15:guide id="17" pos="5375">
          <p15:clr>
            <a:srgbClr val="FBAE40"/>
          </p15:clr>
        </p15:guide>
        <p15:guide id="18" pos="8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D2B4C01-3C56-487F-B44E-CE57839E0FE7}" type="datetimeFigureOut">
              <a:rPr lang="en-US" altLang="en-US"/>
              <a:pPr>
                <a:defRPr/>
              </a:pPr>
              <a:t>5/5/2023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42593" y="4767262"/>
            <a:ext cx="110607" cy="107722"/>
          </a:xfrm>
        </p:spPr>
        <p:txBody>
          <a:bodyPr/>
          <a:lstStyle>
            <a:lvl1pPr>
              <a:defRPr/>
            </a:lvl1pPr>
          </a:lstStyle>
          <a:p>
            <a:pPr>
              <a:defRPr/>
            </a:pPr>
            <a:fld id="{C7DCA5B5-8F11-4E35-9ACE-D6971B0E5D7D}" type="slidenum">
              <a:rPr lang="en-US" altLang="en-US"/>
              <a:pPr>
                <a:defRPr/>
              </a:pPr>
              <a:t>‹#›</a:t>
            </a:fld>
            <a:endParaRPr lang="en-US" altLang="en-US"/>
          </a:p>
        </p:txBody>
      </p:sp>
    </p:spTree>
    <p:extLst>
      <p:ext uri="{BB962C8B-B14F-4D97-AF65-F5344CB8AC3E}">
        <p14:creationId xmlns:p14="http://schemas.microsoft.com/office/powerpoint/2010/main" val="129078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bullets and picture large">
    <p:bg>
      <p:bgPr>
        <a:solidFill>
          <a:srgbClr val="FFFFFF"/>
        </a:solidFill>
        <a:effectLst/>
      </p:bgPr>
    </p:bg>
    <p:spTree>
      <p:nvGrpSpPr>
        <p:cNvPr id="1" name=""/>
        <p:cNvGrpSpPr/>
        <p:nvPr/>
      </p:nvGrpSpPr>
      <p:grpSpPr>
        <a:xfrm>
          <a:off x="0" y="0"/>
          <a:ext cx="0" cy="0"/>
          <a:chOff x="0" y="0"/>
          <a:chExt cx="0" cy="0"/>
        </a:xfrm>
      </p:grpSpPr>
      <p:pic>
        <p:nvPicPr>
          <p:cNvPr id="118"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19"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20"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22" name="Picture Placeholder 2"/>
          <p:cNvSpPr>
            <a:spLocks noGrp="1"/>
          </p:cNvSpPr>
          <p:nvPr>
            <p:ph type="pic" idx="21"/>
          </p:nvPr>
        </p:nvSpPr>
        <p:spPr>
          <a:xfrm>
            <a:off x="4571998" y="215999"/>
            <a:ext cx="4356002" cy="4712401"/>
          </a:xfrm>
          <a:prstGeom prst="rect">
            <a:avLst/>
          </a:prstGeom>
        </p:spPr>
        <p:txBody>
          <a:bodyPr lIns="91439" tIns="45719" rIns="91439" bIns="45719"/>
          <a:lstStyle/>
          <a:p>
            <a:endParaRPr/>
          </a:p>
        </p:txBody>
      </p:sp>
      <p:sp>
        <p:nvSpPr>
          <p:cNvPr id="123" name="Text Placeholder 3"/>
          <p:cNvSpPr>
            <a:spLocks noGrp="1"/>
          </p:cNvSpPr>
          <p:nvPr>
            <p:ph type="body" sz="quarter" idx="22" hasCustomPrompt="1"/>
          </p:nvPr>
        </p:nvSpPr>
        <p:spPr>
          <a:xfrm>
            <a:off x="8280000" y="215099"/>
            <a:ext cx="648001" cy="648002"/>
          </a:xfrm>
          <a:prstGeom prst="rect">
            <a:avLst/>
          </a:prstGeom>
          <a:blipFill>
            <a:blip r:embed="rId2"/>
            <a:stretch>
              <a:fillRect/>
            </a:stretch>
          </a:blipFill>
        </p:spPr>
        <p:txBody>
          <a:bodyPr anchor="ctr">
            <a:normAutofit/>
          </a:bodyPr>
          <a:lstStyle>
            <a:lvl1pPr marL="0" indent="0" algn="ctr">
              <a:buSzTx/>
              <a:buFontTx/>
              <a:buNone/>
              <a:defRPr sz="1400"/>
            </a:lvl1pPr>
          </a:lstStyle>
          <a:p>
            <a:r>
              <a:t> </a:t>
            </a:r>
          </a:p>
        </p:txBody>
      </p:sp>
      <p:sp>
        <p:nvSpPr>
          <p:cNvPr id="124" name="Text Placeholder 3"/>
          <p:cNvSpPr>
            <a:spLocks noGrp="1"/>
          </p:cNvSpPr>
          <p:nvPr>
            <p:ph type="body" sz="half" idx="23" hasCustomPrompt="1"/>
          </p:nvPr>
        </p:nvSpPr>
        <p:spPr>
          <a:xfrm>
            <a:off x="4571996" y="2761861"/>
            <a:ext cx="4356001" cy="2165640"/>
          </a:xfrm>
          <a:prstGeom prst="rect">
            <a:avLst/>
          </a:prstGeom>
          <a:gradFill>
            <a:gsLst>
              <a:gs pos="0">
                <a:srgbClr val="FFFF80">
                  <a:alpha val="0"/>
                </a:srgbClr>
              </a:gs>
              <a:gs pos="100000">
                <a:srgbClr val="FFFF80"/>
              </a:gs>
            </a:gsLst>
            <a:lin ang="5400000"/>
          </a:gradFill>
        </p:spPr>
        <p:txBody>
          <a:bodyPr>
            <a:normAutofit/>
          </a:bodyPr>
          <a:lstStyle>
            <a:lvl1pPr marL="0" indent="0">
              <a:buSzTx/>
              <a:buFontTx/>
              <a:buNone/>
            </a:lvl1pPr>
          </a:lstStyle>
          <a:p>
            <a:r>
              <a:t> </a:t>
            </a:r>
          </a:p>
        </p:txBody>
      </p:sp>
      <p:sp>
        <p:nvSpPr>
          <p:cNvPr id="125" name="TextBox 9"/>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8</a:t>
            </a:r>
          </a:p>
        </p:txBody>
      </p:sp>
      <p:sp>
        <p:nvSpPr>
          <p:cNvPr id="126" name="TextBox 11"/>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bullets and picture large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Text and Chart">
    <p:bg>
      <p:bgPr>
        <a:solidFill>
          <a:srgbClr val="FFFFFF"/>
        </a:solidFill>
        <a:effectLst/>
      </p:bgPr>
    </p:bg>
    <p:spTree>
      <p:nvGrpSpPr>
        <p:cNvPr id="1" name=""/>
        <p:cNvGrpSpPr/>
        <p:nvPr/>
      </p:nvGrpSpPr>
      <p:grpSpPr>
        <a:xfrm>
          <a:off x="0" y="0"/>
          <a:ext cx="0" cy="0"/>
          <a:chOff x="0" y="0"/>
          <a:chExt cx="0" cy="0"/>
        </a:xfrm>
      </p:grpSpPr>
      <p:pic>
        <p:nvPicPr>
          <p:cNvPr id="173"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74"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75"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77"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12</a:t>
            </a:r>
          </a:p>
        </p:txBody>
      </p:sp>
      <p:sp>
        <p:nvSpPr>
          <p:cNvPr id="178"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text and chart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0"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251" name="Title Text"/>
          <p:cNvSpPr txBox="1">
            <a:spLocks noGrp="1"/>
          </p:cNvSpPr>
          <p:nvPr>
            <p:ph type="title"/>
          </p:nvPr>
        </p:nvSpPr>
        <p:spPr>
          <a:xfrm>
            <a:off x="1331999" y="1584000"/>
            <a:ext cx="6480001" cy="1440001"/>
          </a:xfrm>
          <a:prstGeom prst="rect">
            <a:avLst/>
          </a:prstGeom>
        </p:spPr>
        <p:txBody>
          <a:bodyPr anchor="b">
            <a:normAutofit/>
          </a:bodyPr>
          <a:lstStyle>
            <a:lvl1pPr algn="ctr">
              <a:defRPr sz="1900"/>
            </a:lvl1pPr>
          </a:lstStyle>
          <a:p>
            <a:r>
              <a:t>Title Text</a:t>
            </a:r>
          </a:p>
        </p:txBody>
      </p:sp>
      <p:sp>
        <p:nvSpPr>
          <p:cNvPr id="252" name="Picture Placeholder 2"/>
          <p:cNvSpPr>
            <a:spLocks noGrp="1"/>
          </p:cNvSpPr>
          <p:nvPr>
            <p:ph type="pic" sz="quarter" idx="21"/>
          </p:nvPr>
        </p:nvSpPr>
        <p:spPr>
          <a:xfrm>
            <a:off x="2966196" y="3185999"/>
            <a:ext cx="324001" cy="324001"/>
          </a:xfrm>
          <a:prstGeom prst="rect">
            <a:avLst/>
          </a:prstGeom>
        </p:spPr>
        <p:txBody>
          <a:bodyPr lIns="91439" tIns="45719" rIns="91439" bIns="45719"/>
          <a:lstStyle/>
          <a:p>
            <a:endParaRPr/>
          </a:p>
        </p:txBody>
      </p:sp>
      <p:sp>
        <p:nvSpPr>
          <p:cNvPr id="253" name="Body Level One…"/>
          <p:cNvSpPr txBox="1">
            <a:spLocks noGrp="1"/>
          </p:cNvSpPr>
          <p:nvPr>
            <p:ph type="body" sz="quarter" idx="1"/>
          </p:nvPr>
        </p:nvSpPr>
        <p:spPr>
          <a:xfrm>
            <a:off x="3420000" y="3239999"/>
            <a:ext cx="3960001" cy="252001"/>
          </a:xfrm>
          <a:prstGeom prst="rect">
            <a:avLst/>
          </a:prstGeom>
        </p:spPr>
        <p:txBody>
          <a:bodyPr>
            <a:normAutofit/>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255"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16</a:t>
            </a:r>
          </a:p>
        </p:txBody>
      </p:sp>
      <p:sp>
        <p:nvSpPr>
          <p:cNvPr id="256"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Quote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10" name="Title Text"/>
          <p:cNvSpPr txBox="1">
            <a:spLocks noGrp="1"/>
          </p:cNvSpPr>
          <p:nvPr>
            <p:ph type="title"/>
          </p:nvPr>
        </p:nvSpPr>
        <p:spPr>
          <a:xfrm>
            <a:off x="216001" y="144000"/>
            <a:ext cx="6480000" cy="1656001"/>
          </a:xfrm>
          <a:prstGeom prst="rect">
            <a:avLst/>
          </a:prstGeom>
        </p:spPr>
        <p:txBody>
          <a:bodyPr>
            <a:normAutofit/>
          </a:bodyPr>
          <a:lstStyle/>
          <a:p>
            <a:r>
              <a:t>Title Text</a:t>
            </a:r>
          </a:p>
        </p:txBody>
      </p:sp>
      <p:sp>
        <p:nvSpPr>
          <p:cNvPr id="311" name="Body Level One…"/>
          <p:cNvSpPr txBox="1">
            <a:spLocks noGrp="1"/>
          </p:cNvSpPr>
          <p:nvPr>
            <p:ph type="body" sz="quarter" idx="1"/>
          </p:nvPr>
        </p:nvSpPr>
        <p:spPr>
          <a:xfrm>
            <a:off x="215999" y="2016000"/>
            <a:ext cx="2949179" cy="718235"/>
          </a:xfrm>
          <a:prstGeom prst="rect">
            <a:avLst/>
          </a:prstGeom>
          <a:ln w="6350">
            <a:solidFill>
              <a:srgbClr val="000000"/>
            </a:solidFill>
            <a:round/>
          </a:ln>
        </p:spPr>
        <p:txBody>
          <a:bodyPr anchor="ctr">
            <a:normAutofit/>
          </a:bodyPr>
          <a:lstStyle>
            <a:lvl1pPr marL="0" indent="0" algn="ctr">
              <a:buSzTx/>
              <a:buFontTx/>
              <a:buNone/>
              <a:defRPr sz="1400"/>
            </a:lvl1pPr>
            <a:lvl2pPr marL="0" indent="342900" algn="ctr">
              <a:buSzTx/>
              <a:buFontTx/>
              <a:buNone/>
              <a:defRPr sz="1400"/>
            </a:lvl2pPr>
            <a:lvl3pPr marL="0" indent="685800" algn="ctr">
              <a:buSzTx/>
              <a:buFontTx/>
              <a:buNone/>
              <a:defRPr sz="1400"/>
            </a:lvl3pPr>
            <a:lvl4pPr marL="0" indent="1028700" algn="ctr">
              <a:buSzTx/>
              <a:buFontTx/>
              <a:buNone/>
              <a:defRPr sz="1400"/>
            </a:lvl4pPr>
            <a:lvl5pPr marL="0" indent="1371600" algn="ctr">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1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21</a:t>
            </a:r>
          </a:p>
        </p:txBody>
      </p:sp>
      <p:sp>
        <p:nvSpPr>
          <p:cNvPr id="31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End</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ig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22"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2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2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22</a:t>
            </a:r>
          </a:p>
        </p:txBody>
      </p:sp>
      <p:sp>
        <p:nvSpPr>
          <p:cNvPr id="32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Big 1</a:t>
            </a:r>
          </a:p>
        </p:txBody>
      </p:sp>
      <p:sp>
        <p:nvSpPr>
          <p:cNvPr id="3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ig 3">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45"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46"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47"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48"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24</a:t>
            </a:r>
          </a:p>
        </p:txBody>
      </p:sp>
      <p:sp>
        <p:nvSpPr>
          <p:cNvPr id="349"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Big 3</a:t>
            </a:r>
          </a:p>
        </p:txBody>
      </p:sp>
      <p:sp>
        <p:nvSpPr>
          <p:cNvPr id="3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Big 5">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6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70"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71"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7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26</a:t>
            </a:r>
          </a:p>
        </p:txBody>
      </p:sp>
      <p:sp>
        <p:nvSpPr>
          <p:cNvPr id="37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Big 5</a:t>
            </a:r>
          </a:p>
        </p:txBody>
      </p:sp>
      <p:sp>
        <p:nvSpPr>
          <p:cNvPr id="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mall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8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82" name="Click to edit Master title  style"/>
          <p:cNvSpPr txBox="1">
            <a:spLocks noGrp="1"/>
          </p:cNvSpPr>
          <p:nvPr>
            <p:ph type="title" hasCustomPrompt="1"/>
          </p:nvPr>
        </p:nvSpPr>
        <p:spPr>
          <a:xfrm>
            <a:off x="216001" y="144000"/>
            <a:ext cx="6480000" cy="1656001"/>
          </a:xfrm>
          <a:prstGeom prst="rect">
            <a:avLst/>
          </a:prstGeom>
        </p:spPr>
        <p:txBody>
          <a:bodyPr>
            <a:normAutofit/>
          </a:bodyPr>
          <a:lstStyle/>
          <a:p>
            <a:r>
              <a:t>Click to edit Master title  style</a:t>
            </a:r>
          </a:p>
        </p:txBody>
      </p:sp>
      <p:sp>
        <p:nvSpPr>
          <p:cNvPr id="38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8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27</a:t>
            </a:r>
          </a:p>
        </p:txBody>
      </p:sp>
      <p:sp>
        <p:nvSpPr>
          <p:cNvPr id="38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Small 1</a:t>
            </a:r>
          </a:p>
        </p:txBody>
      </p:sp>
      <p:sp>
        <p:nvSpPr>
          <p:cNvPr id="3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3"/>
          <a:stretch>
            <a:fillRect/>
          </a:stretch>
        </p:blipFill>
        <p:spPr>
          <a:xfrm>
            <a:off x="3528000" y="1116000"/>
            <a:ext cx="2088001" cy="2088001"/>
          </a:xfrm>
          <a:prstGeom prst="rect">
            <a:avLst/>
          </a:prstGeom>
          <a:ln w="12700">
            <a:miter lim="400000"/>
          </a:ln>
        </p:spPr>
      </p:pic>
      <p:sp>
        <p:nvSpPr>
          <p:cNvPr id="3" name="Straight Connector 9"/>
          <p:cNvSpPr/>
          <p:nvPr/>
        </p:nvSpPr>
        <p:spPr>
          <a:xfrm>
            <a:off x="215999" y="4553999"/>
            <a:ext cx="8712002" cy="1"/>
          </a:xfrm>
          <a:prstGeom prst="line">
            <a:avLst/>
          </a:prstGeom>
          <a:ln w="6350">
            <a:solidFill>
              <a:srgbClr val="000000"/>
            </a:solidFill>
            <a:miter/>
          </a:ln>
        </p:spPr>
        <p:txBody>
          <a:bodyPr lIns="45719" rIns="45719"/>
          <a:lstStyle/>
          <a:p>
            <a:endParaRPr/>
          </a:p>
        </p:txBody>
      </p:sp>
      <p:sp>
        <p:nvSpPr>
          <p:cNvPr id="4" name="TextBox 11"/>
          <p:cNvSpPr txBox="1"/>
          <p:nvPr/>
        </p:nvSpPr>
        <p:spPr>
          <a:xfrm>
            <a:off x="215999" y="4643999"/>
            <a:ext cx="8712001" cy="3921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9" spcCol="5442"/>
          <a:lstStyle/>
          <a:p>
            <a:pPr>
              <a:defRPr sz="700"/>
            </a:pPr>
            <a:r>
              <a:t>Freie Universität </a:t>
            </a:r>
          </a:p>
          <a:p>
            <a:pPr>
              <a:defRPr sz="700"/>
            </a:pPr>
            <a:r>
              <a:t>Berlin</a:t>
            </a:r>
          </a:p>
          <a:p>
            <a:pPr>
              <a:defRPr sz="700"/>
            </a:pPr>
            <a:endParaRPr/>
          </a:p>
          <a:p>
            <a:pPr>
              <a:defRPr sz="700"/>
            </a:pPr>
            <a:endParaRPr/>
          </a:p>
          <a:p>
            <a:pPr>
              <a:defRPr sz="700"/>
            </a:pPr>
            <a:r>
              <a:t>Alma Mater </a:t>
            </a:r>
          </a:p>
          <a:p>
            <a:pPr>
              <a:defRPr sz="700"/>
            </a:pPr>
            <a:r>
              <a:t>Studiorum Universitá </a:t>
            </a:r>
          </a:p>
          <a:p>
            <a:pPr>
              <a:defRPr sz="700"/>
            </a:pPr>
            <a:r>
              <a:t>di Bologna</a:t>
            </a:r>
          </a:p>
          <a:p>
            <a:pPr>
              <a:defRPr sz="700"/>
            </a:pPr>
            <a:endParaRPr/>
          </a:p>
          <a:p>
            <a:pPr>
              <a:defRPr sz="700"/>
            </a:pPr>
            <a:r>
              <a:t>The University </a:t>
            </a:r>
          </a:p>
          <a:p>
            <a:pPr>
              <a:defRPr sz="700"/>
            </a:pPr>
            <a:r>
              <a:t>of Edinburgh</a:t>
            </a:r>
          </a:p>
          <a:p>
            <a:pPr>
              <a:defRPr sz="700"/>
            </a:pPr>
            <a:endParaRPr/>
          </a:p>
          <a:p>
            <a:pPr>
              <a:defRPr sz="700"/>
            </a:pPr>
            <a:endParaRPr/>
          </a:p>
          <a:p>
            <a:pPr>
              <a:defRPr sz="700"/>
            </a:pPr>
            <a:r>
              <a:t>Helsingin </a:t>
            </a:r>
          </a:p>
          <a:p>
            <a:pPr>
              <a:defRPr sz="700"/>
            </a:pPr>
            <a:r>
              <a:t>Yliopisto</a:t>
            </a:r>
          </a:p>
          <a:p>
            <a:pPr>
              <a:defRPr sz="700"/>
            </a:pPr>
            <a:endParaRPr/>
          </a:p>
          <a:p>
            <a:pPr>
              <a:defRPr sz="700"/>
            </a:pPr>
            <a:endParaRPr/>
          </a:p>
          <a:p>
            <a:pPr>
              <a:defRPr sz="700"/>
            </a:pPr>
            <a:r>
              <a:t>Uniwersytet Jagielloński </a:t>
            </a:r>
          </a:p>
          <a:p>
            <a:pPr>
              <a:defRPr sz="700"/>
            </a:pPr>
            <a:r>
              <a:t>w Krakowie</a:t>
            </a:r>
          </a:p>
          <a:p>
            <a:pPr>
              <a:defRPr sz="700"/>
            </a:pPr>
            <a:endParaRPr/>
          </a:p>
          <a:p>
            <a:pPr>
              <a:defRPr sz="700"/>
            </a:pPr>
            <a:endParaRPr/>
          </a:p>
          <a:p>
            <a:pPr>
              <a:defRPr sz="700"/>
            </a:pPr>
            <a:r>
              <a:t>KU Leuven</a:t>
            </a:r>
          </a:p>
          <a:p>
            <a:pPr>
              <a:defRPr sz="700"/>
            </a:pPr>
            <a:endParaRPr/>
          </a:p>
          <a:p>
            <a:pPr>
              <a:defRPr sz="700"/>
            </a:pPr>
            <a:endParaRPr/>
          </a:p>
          <a:p>
            <a:pPr>
              <a:defRPr sz="700"/>
            </a:pPr>
            <a:endParaRPr/>
          </a:p>
          <a:p>
            <a:pPr>
              <a:defRPr sz="700"/>
            </a:pPr>
            <a:r>
              <a:t>Universidad </a:t>
            </a:r>
          </a:p>
          <a:p>
            <a:pPr>
              <a:defRPr sz="700"/>
            </a:pPr>
            <a:r>
              <a:t>Complutense </a:t>
            </a:r>
          </a:p>
          <a:p>
            <a:pPr>
              <a:defRPr sz="700"/>
            </a:pPr>
            <a:r>
              <a:t>de Madrid</a:t>
            </a:r>
          </a:p>
          <a:p>
            <a:pPr>
              <a:defRPr sz="700"/>
            </a:pPr>
            <a:r>
              <a:t>Université Paris 1 Panthéon-Sorbonne</a:t>
            </a:r>
          </a:p>
          <a:p>
            <a:pPr>
              <a:defRPr sz="700"/>
            </a:pPr>
            <a:endParaRPr/>
          </a:p>
          <a:p>
            <a:pPr>
              <a:defRPr sz="700"/>
            </a:pPr>
            <a:endParaRPr/>
          </a:p>
          <a:p>
            <a:pPr>
              <a:defRPr sz="700"/>
            </a:pPr>
            <a:r>
              <a:t>Universiteit </a:t>
            </a:r>
            <a:br/>
            <a:r>
              <a:t>Leiden</a:t>
            </a:r>
          </a:p>
        </p:txBody>
      </p:sp>
      <p:sp>
        <p:nvSpPr>
          <p:cNvPr id="5" name="TextBox 4"/>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a:t>
            </a:r>
          </a:p>
        </p:txBody>
      </p:sp>
      <p:sp>
        <p:nvSpPr>
          <p:cNvPr id="6" name="TextBox 5"/>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Start</a:t>
            </a:r>
          </a:p>
        </p:txBody>
      </p:sp>
      <p:sp>
        <p:nvSpPr>
          <p:cNvPr id="7"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Title Text</a:t>
            </a:r>
          </a:p>
        </p:txBody>
      </p:sp>
      <p:sp>
        <p:nvSpPr>
          <p:cNvPr id="8"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4419600" y="4767262"/>
            <a:ext cx="2133600" cy="279401"/>
          </a:xfrm>
          <a:prstGeom prst="rect">
            <a:avLst/>
          </a:prstGeom>
          <a:ln w="12700">
            <a:miter lim="400000"/>
          </a:ln>
        </p:spPr>
        <p:txBody>
          <a:bodyPr wrap="none" lIns="0" tIns="0" rIns="0" bIns="0">
            <a:spAutoFit/>
          </a:bodyPr>
          <a:lstStyle>
            <a:lvl1pPr algn="r">
              <a:defRPr sz="7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0" r:id="rId1"/>
    <p:sldLayoutId id="2147483656" r:id="rId2"/>
    <p:sldLayoutId id="2147483660" r:id="rId3"/>
    <p:sldLayoutId id="2147483664" r:id="rId4"/>
    <p:sldLayoutId id="2147483669" r:id="rId5"/>
    <p:sldLayoutId id="2147483670" r:id="rId6"/>
    <p:sldLayoutId id="2147483672" r:id="rId7"/>
    <p:sldLayoutId id="2147483674" r:id="rId8"/>
    <p:sldLayoutId id="2147483675" r:id="rId9"/>
    <p:sldLayoutId id="2147483681" r:id="rId10"/>
  </p:sldLayoutIdLst>
  <p:transition spd="med"/>
  <p:txStyles>
    <p:titleStyle>
      <a:lvl1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1pPr>
      <a:lvl2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9pPr>
    </p:titleStyle>
    <p:body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nlinelibrary.wiley.com/doi/pdf/10.1111/cwe.12378"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foreignpolicy.com/2022/12/08/eu-brussels-free-trade-protectionism-electric-cars/"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ec.europa.eu/commission/presscorner/detail/en/speech_22_748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filippo.fontanelli@ed.ac.u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7366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fontScale="90000"/>
          </a:bodyPr>
          <a:lstStyle/>
          <a:p>
            <a:r>
              <a:rPr lang="it-IT" sz="4000" dirty="0" smtClean="0"/>
              <a:t>Backlash against investment law and arbitration – the baseline</a:t>
            </a:r>
            <a:endParaRPr sz="4000" dirty="0"/>
          </a:p>
        </p:txBody>
      </p:sp>
      <p:sp>
        <p:nvSpPr>
          <p:cNvPr id="5" name="Content Placeholder 8"/>
          <p:cNvSpPr txBox="1">
            <a:spLocks noGrp="1"/>
          </p:cNvSpPr>
          <p:nvPr>
            <p:ph type="body" sz="half" idx="1"/>
          </p:nvPr>
        </p:nvSpPr>
        <p:spPr>
          <a:xfrm>
            <a:off x="297366" y="1579359"/>
            <a:ext cx="8170128" cy="3564141"/>
          </a:xfrm>
          <a:prstGeom prst="rect">
            <a:avLst/>
          </a:prstGeom>
        </p:spPr>
        <p:txBody>
          <a:bodyPr>
            <a:normAutofit/>
          </a:bodyPr>
          <a:lstStyle/>
          <a:p>
            <a:r>
              <a:rPr lang="it-IT" sz="2800" dirty="0" smtClean="0"/>
              <a:t>Rich states are on the ropes.</a:t>
            </a:r>
          </a:p>
          <a:p>
            <a:r>
              <a:rPr lang="it-IT" sz="2800" dirty="0" smtClean="0"/>
              <a:t>Regulatory activities m</a:t>
            </a:r>
            <a:r>
              <a:rPr lang="it-IT" sz="2800" dirty="0" smtClean="0"/>
              <a:t>ust be carried out </a:t>
            </a:r>
          </a:p>
          <a:p>
            <a:r>
              <a:rPr lang="it-IT" sz="2800" dirty="0" smtClean="0"/>
              <a:t>with caution</a:t>
            </a:r>
          </a:p>
          <a:p>
            <a:r>
              <a:rPr lang="it-IT" sz="2800" dirty="0" smtClean="0"/>
              <a:t>Liabilities are huge</a:t>
            </a:r>
          </a:p>
          <a:p>
            <a:r>
              <a:rPr lang="it-IT" sz="2800" dirty="0" smtClean="0"/>
              <a:t>(not really helpful to attract $?)</a:t>
            </a:r>
            <a:endParaRPr lang="it-IT" sz="2800" dirty="0" smtClean="0"/>
          </a:p>
        </p:txBody>
      </p:sp>
      <p:pic>
        <p:nvPicPr>
          <p:cNvPr id="2" name="Picture 1"/>
          <p:cNvPicPr>
            <a:picLocks noChangeAspect="1"/>
          </p:cNvPicPr>
          <p:nvPr/>
        </p:nvPicPr>
        <p:blipFill>
          <a:blip r:embed="rId2"/>
          <a:stretch>
            <a:fillRect/>
          </a:stretch>
        </p:blipFill>
        <p:spPr>
          <a:xfrm>
            <a:off x="5810250" y="2562225"/>
            <a:ext cx="3333750" cy="2581275"/>
          </a:xfrm>
          <a:prstGeom prst="rect">
            <a:avLst/>
          </a:prstGeom>
        </p:spPr>
      </p:pic>
    </p:spTree>
    <p:extLst>
      <p:ext uri="{BB962C8B-B14F-4D97-AF65-F5344CB8AC3E}">
        <p14:creationId xmlns:p14="http://schemas.microsoft.com/office/powerpoint/2010/main" val="93729003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6000" y="107999"/>
            <a:ext cx="4177580" cy="1692002"/>
          </a:xfrm>
          <a:prstGeom prst="rect">
            <a:avLst/>
          </a:prstGeom>
        </p:spPr>
        <p:txBody>
          <a:bodyPr>
            <a:normAutofit/>
          </a:bodyPr>
          <a:lstStyle/>
          <a:p>
            <a:r>
              <a:rPr lang="it-IT" sz="3500" dirty="0" smtClean="0"/>
              <a:t>Trade law and dispute settlement – the accusations</a:t>
            </a:r>
            <a:endParaRPr sz="3500" dirty="0"/>
          </a:p>
        </p:txBody>
      </p:sp>
      <p:sp>
        <p:nvSpPr>
          <p:cNvPr id="590" name="Subtitle 2"/>
          <p:cNvSpPr txBox="1">
            <a:spLocks noGrp="1"/>
          </p:cNvSpPr>
          <p:nvPr>
            <p:ph type="body" sz="quarter" idx="1"/>
          </p:nvPr>
        </p:nvSpPr>
        <p:spPr>
          <a:xfrm>
            <a:off x="371708" y="2535044"/>
            <a:ext cx="3627864" cy="1970048"/>
          </a:xfrm>
          <a:prstGeom prst="rect">
            <a:avLst/>
          </a:prstGeom>
        </p:spPr>
        <p:txBody>
          <a:bodyPr>
            <a:normAutofit/>
          </a:bodyPr>
          <a:lstStyle/>
          <a:p>
            <a:pPr marL="457200" indent="-457200">
              <a:buFont typeface="Arial" panose="020B0604020202020204" pitchFamily="34" charset="0"/>
              <a:buChar char="•"/>
            </a:pPr>
            <a:r>
              <a:rPr lang="it-IT" sz="2800" dirty="0" smtClean="0"/>
              <a:t>Substantive law</a:t>
            </a:r>
            <a:endParaRPr lang="it-IT" sz="2800" dirty="0" smtClean="0"/>
          </a:p>
          <a:p>
            <a:pPr marL="457200" indent="-457200">
              <a:buFont typeface="Arial" panose="020B0604020202020204" pitchFamily="34" charset="0"/>
              <a:buChar char="•"/>
            </a:pPr>
            <a:endParaRPr lang="it-IT" sz="2800" dirty="0"/>
          </a:p>
          <a:p>
            <a:pPr marL="457200" indent="-457200">
              <a:buFont typeface="Arial" panose="020B0604020202020204" pitchFamily="34" charset="0"/>
              <a:buChar char="•"/>
            </a:pPr>
            <a:r>
              <a:rPr lang="it-IT" sz="2800" dirty="0" smtClean="0"/>
              <a:t>Dispute settlement</a:t>
            </a:r>
            <a:endParaRPr sz="2800" dirty="0"/>
          </a:p>
        </p:txBody>
      </p:sp>
      <p:pic>
        <p:nvPicPr>
          <p:cNvPr id="2" name="Picture 1"/>
          <p:cNvPicPr>
            <a:picLocks noChangeAspect="1"/>
          </p:cNvPicPr>
          <p:nvPr/>
        </p:nvPicPr>
        <p:blipFill>
          <a:blip r:embed="rId2"/>
          <a:stretch>
            <a:fillRect/>
          </a:stretch>
        </p:blipFill>
        <p:spPr>
          <a:xfrm>
            <a:off x="4143375" y="2476500"/>
            <a:ext cx="5000625" cy="2667000"/>
          </a:xfrm>
          <a:prstGeom prst="rect">
            <a:avLst/>
          </a:prstGeom>
        </p:spPr>
      </p:pic>
    </p:spTree>
    <p:extLst>
      <p:ext uri="{BB962C8B-B14F-4D97-AF65-F5344CB8AC3E}">
        <p14:creationId xmlns:p14="http://schemas.microsoft.com/office/powerpoint/2010/main" val="287971576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5039011" y="287099"/>
            <a:ext cx="4104989" cy="576002"/>
          </a:xfrm>
          <a:prstGeom prst="rect">
            <a:avLst/>
          </a:prstGeom>
        </p:spPr>
        <p:txBody>
          <a:bodyPr/>
          <a:lstStyle/>
          <a:p>
            <a:pPr defTabSz="672084">
              <a:defRPr sz="3724"/>
            </a:pPr>
            <a:r>
              <a:rPr lang="it-IT" dirty="0" smtClean="0"/>
              <a:t>WTO law</a:t>
            </a:r>
            <a:endParaRPr dirty="0"/>
          </a:p>
        </p:txBody>
      </p:sp>
      <p:sp>
        <p:nvSpPr>
          <p:cNvPr id="487" name="Content Placeholder 8"/>
          <p:cNvSpPr txBox="1">
            <a:spLocks noGrp="1"/>
          </p:cNvSpPr>
          <p:nvPr>
            <p:ph type="body" sz="half" idx="1"/>
          </p:nvPr>
        </p:nvSpPr>
        <p:spPr>
          <a:xfrm>
            <a:off x="4975597" y="1061480"/>
            <a:ext cx="4104989" cy="3564141"/>
          </a:xfrm>
          <a:prstGeom prst="rect">
            <a:avLst/>
          </a:prstGeom>
        </p:spPr>
        <p:txBody>
          <a:bodyPr>
            <a:normAutofit fontScale="92500" lnSpcReduction="10000"/>
          </a:bodyPr>
          <a:lstStyle/>
          <a:p>
            <a:r>
              <a:rPr lang="it-IT" sz="3200" dirty="0" smtClean="0"/>
              <a:t>Impossible to change laws (consensus)</a:t>
            </a:r>
            <a:endParaRPr lang="it-IT" sz="3200" dirty="0" smtClean="0"/>
          </a:p>
          <a:p>
            <a:r>
              <a:rPr lang="it-IT" sz="3200" dirty="0" smtClean="0"/>
              <a:t>General disenamouring with free trade</a:t>
            </a:r>
            <a:endParaRPr lang="it-IT" sz="3200" dirty="0" smtClean="0"/>
          </a:p>
          <a:p>
            <a:r>
              <a:rPr lang="it-IT" sz="3200" dirty="0" smtClean="0"/>
              <a:t>Impossible to rein in China’s industrial policies</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12</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xfrm>
            <a:off x="323998" y="2833860"/>
            <a:ext cx="4356001" cy="2165640"/>
          </a:xfrm>
          <a:prstGeom prst="rect">
            <a:avLst/>
          </a:prstGeom>
        </p:spPr>
        <p:txBody>
          <a:bodyPr/>
          <a:lstStyle/>
          <a:p>
            <a:endParaRPr dirty="0"/>
          </a:p>
        </p:txBody>
      </p:sp>
      <p:pic>
        <p:nvPicPr>
          <p:cNvPr id="6" name="Picture Placeholder 5"/>
          <p:cNvPicPr>
            <a:picLocks noGrp="1" noChangeAspect="1"/>
          </p:cNvPicPr>
          <p:nvPr>
            <p:ph type="pic" idx="21"/>
          </p:nvPr>
        </p:nvPicPr>
        <p:blipFill>
          <a:blip r:embed="rId2"/>
          <a:srcRect l="25921" r="25921"/>
          <a:stretch>
            <a:fillRect/>
          </a:stretch>
        </p:blipFill>
        <p:spPr>
          <a:xfrm>
            <a:off x="323850" y="287338"/>
            <a:ext cx="4356100" cy="4711700"/>
          </a:xfrm>
          <a:prstGeom prst="rect">
            <a:avLst/>
          </a:prstGeom>
        </p:spPr>
      </p:pic>
    </p:spTree>
    <p:extLst>
      <p:ext uri="{BB962C8B-B14F-4D97-AF65-F5344CB8AC3E}">
        <p14:creationId xmlns:p14="http://schemas.microsoft.com/office/powerpoint/2010/main" val="151799030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Dispute settlement</a:t>
            </a:r>
            <a:endParaRPr dirty="0"/>
          </a:p>
        </p:txBody>
      </p:sp>
      <p:sp>
        <p:nvSpPr>
          <p:cNvPr id="487" name="Content Placeholder 8"/>
          <p:cNvSpPr txBox="1">
            <a:spLocks noGrp="1"/>
          </p:cNvSpPr>
          <p:nvPr>
            <p:ph type="body" sz="half" idx="1"/>
          </p:nvPr>
        </p:nvSpPr>
        <p:spPr>
          <a:xfrm>
            <a:off x="215999" y="971999"/>
            <a:ext cx="4104989" cy="3564141"/>
          </a:xfrm>
          <a:prstGeom prst="rect">
            <a:avLst/>
          </a:prstGeom>
        </p:spPr>
        <p:txBody>
          <a:bodyPr>
            <a:normAutofit lnSpcReduction="10000"/>
          </a:bodyPr>
          <a:lstStyle/>
          <a:p>
            <a:r>
              <a:rPr lang="it-IT" sz="3200" dirty="0" smtClean="0"/>
              <a:t>Too little too late</a:t>
            </a:r>
            <a:endParaRPr lang="it-IT" sz="3200" dirty="0" smtClean="0"/>
          </a:p>
          <a:p>
            <a:r>
              <a:rPr lang="it-IT" sz="3200" dirty="0" smtClean="0"/>
              <a:t>Too slow</a:t>
            </a:r>
            <a:endParaRPr lang="it-IT" sz="3200" dirty="0" smtClean="0"/>
          </a:p>
          <a:p>
            <a:r>
              <a:rPr lang="it-IT" sz="3200" dirty="0" smtClean="0"/>
              <a:t>Appellate Body running wild</a:t>
            </a:r>
            <a:endParaRPr lang="it-IT" sz="3200" dirty="0" smtClean="0"/>
          </a:p>
          <a:p>
            <a:r>
              <a:rPr lang="it-IT" sz="3200" dirty="0" smtClean="0"/>
              <a:t>US: breach of social compact</a:t>
            </a:r>
          </a:p>
          <a:p>
            <a:r>
              <a:rPr lang="it-IT" sz="3200" dirty="0" smtClean="0"/>
              <a:t>Lack of teeth (now in particular)</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13</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6" name="Picture Placeholder 5"/>
          <p:cNvPicPr>
            <a:picLocks noGrp="1" noChangeAspect="1"/>
          </p:cNvPicPr>
          <p:nvPr>
            <p:ph type="pic" idx="21"/>
          </p:nvPr>
        </p:nvPicPr>
        <p:blipFill>
          <a:blip r:embed="rId2"/>
          <a:srcRect l="9925" r="9925"/>
          <a:stretch>
            <a:fillRect/>
          </a:stretch>
        </p:blipFill>
        <p:spPr>
          <a:prstGeom prst="rect">
            <a:avLst/>
          </a:prstGeom>
        </p:spPr>
      </p:pic>
    </p:spTree>
    <p:extLst>
      <p:ext uri="{BB962C8B-B14F-4D97-AF65-F5344CB8AC3E}">
        <p14:creationId xmlns:p14="http://schemas.microsoft.com/office/powerpoint/2010/main" val="354637968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fontScale="90000"/>
          </a:bodyPr>
          <a:lstStyle/>
          <a:p>
            <a:r>
              <a:rPr lang="it-IT" sz="4000" dirty="0" smtClean="0"/>
              <a:t>Backlash against international trade law – the baseline</a:t>
            </a:r>
            <a:endParaRPr sz="4000" dirty="0"/>
          </a:p>
        </p:txBody>
      </p:sp>
      <p:pic>
        <p:nvPicPr>
          <p:cNvPr id="4" name="Picture 3"/>
          <p:cNvPicPr>
            <a:picLocks noChangeAspect="1"/>
          </p:cNvPicPr>
          <p:nvPr/>
        </p:nvPicPr>
        <p:blipFill>
          <a:blip r:embed="rId2"/>
          <a:stretch>
            <a:fillRect/>
          </a:stretch>
        </p:blipFill>
        <p:spPr>
          <a:xfrm>
            <a:off x="1120318" y="1681566"/>
            <a:ext cx="5646998" cy="2800253"/>
          </a:xfrm>
          <a:prstGeom prst="rect">
            <a:avLst/>
          </a:prstGeom>
        </p:spPr>
      </p:pic>
    </p:spTree>
    <p:extLst>
      <p:ext uri="{BB962C8B-B14F-4D97-AF65-F5344CB8AC3E}">
        <p14:creationId xmlns:p14="http://schemas.microsoft.com/office/powerpoint/2010/main" val="232850697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GB"/>
          </a:p>
        </p:txBody>
      </p:sp>
      <p:pic>
        <p:nvPicPr>
          <p:cNvPr id="3074" name="Picture 2"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04" y="470209"/>
            <a:ext cx="6934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146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6000" y="107999"/>
            <a:ext cx="6480002" cy="1692002"/>
          </a:xfrm>
          <a:prstGeom prst="rect">
            <a:avLst/>
          </a:prstGeom>
        </p:spPr>
        <p:txBody>
          <a:bodyPr/>
          <a:lstStyle/>
          <a:p>
            <a:r>
              <a:rPr lang="it-IT" dirty="0" smtClean="0"/>
              <a:t>Reforms</a:t>
            </a:r>
            <a:endParaRPr dirty="0"/>
          </a:p>
        </p:txBody>
      </p:sp>
      <p:sp>
        <p:nvSpPr>
          <p:cNvPr id="590" name="Subtitle 2"/>
          <p:cNvSpPr txBox="1">
            <a:spLocks noGrp="1"/>
          </p:cNvSpPr>
          <p:nvPr>
            <p:ph type="body" sz="quarter" idx="1"/>
          </p:nvPr>
        </p:nvSpPr>
        <p:spPr>
          <a:xfrm>
            <a:off x="371707" y="2178205"/>
            <a:ext cx="6324295" cy="2326888"/>
          </a:xfrm>
          <a:prstGeom prst="rect">
            <a:avLst/>
          </a:prstGeom>
        </p:spPr>
        <p:txBody>
          <a:bodyPr>
            <a:normAutofit/>
          </a:bodyPr>
          <a:lstStyle/>
          <a:p>
            <a:r>
              <a:rPr lang="it-IT" sz="3200" dirty="0" smtClean="0"/>
              <a:t>Investment law</a:t>
            </a:r>
            <a:endParaRPr lang="it-IT" sz="3200" dirty="0" smtClean="0"/>
          </a:p>
          <a:p>
            <a:endParaRPr lang="it-IT" sz="3200" dirty="0"/>
          </a:p>
          <a:p>
            <a:r>
              <a:rPr lang="it-IT" sz="3200" dirty="0" smtClean="0"/>
              <a:t>Trade </a:t>
            </a:r>
            <a:r>
              <a:rPr lang="it-IT" sz="3200" dirty="0" smtClean="0"/>
              <a:t>law</a:t>
            </a:r>
            <a:endParaRPr sz="3200" dirty="0"/>
          </a:p>
        </p:txBody>
      </p:sp>
    </p:spTree>
    <p:extLst>
      <p:ext uri="{BB962C8B-B14F-4D97-AF65-F5344CB8AC3E}">
        <p14:creationId xmlns:p14="http://schemas.microsoft.com/office/powerpoint/2010/main" val="305534985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Investment law</a:t>
            </a:r>
            <a:endParaRPr dirty="0"/>
          </a:p>
        </p:txBody>
      </p:sp>
      <p:sp>
        <p:nvSpPr>
          <p:cNvPr id="487" name="Content Placeholder 8"/>
          <p:cNvSpPr txBox="1">
            <a:spLocks noGrp="1"/>
          </p:cNvSpPr>
          <p:nvPr>
            <p:ph type="body" sz="half" idx="1"/>
          </p:nvPr>
        </p:nvSpPr>
        <p:spPr>
          <a:xfrm>
            <a:off x="587298" y="971999"/>
            <a:ext cx="3733690" cy="3793289"/>
          </a:xfrm>
          <a:prstGeom prst="rect">
            <a:avLst/>
          </a:prstGeom>
        </p:spPr>
        <p:txBody>
          <a:bodyPr>
            <a:normAutofit fontScale="85000" lnSpcReduction="20000"/>
          </a:bodyPr>
          <a:lstStyle/>
          <a:p>
            <a:r>
              <a:rPr lang="it-IT" sz="3200" dirty="0" smtClean="0"/>
              <a:t>ICS system in EU agreements</a:t>
            </a:r>
          </a:p>
          <a:p>
            <a:r>
              <a:rPr lang="it-IT" sz="3200" dirty="0" smtClean="0"/>
              <a:t>Re-write ECT</a:t>
            </a:r>
            <a:endParaRPr lang="it-IT" sz="3200" dirty="0" smtClean="0"/>
          </a:p>
          <a:p>
            <a:r>
              <a:rPr lang="it-IT" sz="3200" dirty="0" smtClean="0"/>
              <a:t>Multilateral Investment Court</a:t>
            </a:r>
          </a:p>
          <a:p>
            <a:r>
              <a:rPr lang="it-IT" sz="3200" dirty="0" smtClean="0"/>
              <a:t>Code of Conduct</a:t>
            </a:r>
          </a:p>
          <a:p>
            <a:r>
              <a:rPr lang="it-IT" sz="3200" dirty="0" smtClean="0"/>
              <a:t>New drafting trends</a:t>
            </a:r>
          </a:p>
          <a:p>
            <a:r>
              <a:rPr lang="it-IT" sz="3200" dirty="0" smtClean="0"/>
              <a:t>Transparency</a:t>
            </a:r>
          </a:p>
          <a:p>
            <a:r>
              <a:rPr lang="it-IT" sz="3200" dirty="0" smtClean="0"/>
              <a:t>Withdrawals</a:t>
            </a:r>
          </a:p>
          <a:p>
            <a:r>
              <a:rPr lang="it-IT" sz="3200" dirty="0" smtClean="0"/>
              <a:t>Regulating III party funding</a:t>
            </a:r>
            <a:endParaRPr lang="it-IT" sz="32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17</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p:sp>
      <p:pic>
        <p:nvPicPr>
          <p:cNvPr id="6" name="Picture 5"/>
          <p:cNvPicPr>
            <a:picLocks noChangeAspect="1"/>
          </p:cNvPicPr>
          <p:nvPr/>
        </p:nvPicPr>
        <p:blipFill>
          <a:blip r:embed="rId2"/>
          <a:stretch>
            <a:fillRect/>
          </a:stretch>
        </p:blipFill>
        <p:spPr>
          <a:xfrm>
            <a:off x="4571996" y="863101"/>
            <a:ext cx="4356001" cy="2687968"/>
          </a:xfrm>
          <a:prstGeom prst="rect">
            <a:avLst/>
          </a:prstGeom>
        </p:spPr>
      </p:pic>
    </p:spTree>
    <p:extLst>
      <p:ext uri="{BB962C8B-B14F-4D97-AF65-F5344CB8AC3E}">
        <p14:creationId xmlns:p14="http://schemas.microsoft.com/office/powerpoint/2010/main" val="165499220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21"/>
          </p:nvPr>
        </p:nvPicPr>
        <p:blipFill>
          <a:blip r:embed="rId2"/>
          <a:srcRect t="11705" b="11705"/>
          <a:stretch>
            <a:fillRect/>
          </a:stretch>
        </p:blipFill>
        <p:spPr>
          <a:prstGeom prst="rect">
            <a:avLst/>
          </a:prstGeom>
        </p:spPr>
      </p:pic>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Trade law</a:t>
            </a:r>
            <a:endParaRPr dirty="0"/>
          </a:p>
        </p:txBody>
      </p:sp>
      <p:sp>
        <p:nvSpPr>
          <p:cNvPr id="487" name="Content Placeholder 8"/>
          <p:cNvSpPr txBox="1">
            <a:spLocks noGrp="1"/>
          </p:cNvSpPr>
          <p:nvPr>
            <p:ph type="body" sz="half" idx="1"/>
          </p:nvPr>
        </p:nvSpPr>
        <p:spPr>
          <a:xfrm>
            <a:off x="587298" y="971999"/>
            <a:ext cx="3733690" cy="3793289"/>
          </a:xfrm>
          <a:prstGeom prst="rect">
            <a:avLst/>
          </a:prstGeom>
        </p:spPr>
        <p:txBody>
          <a:bodyPr>
            <a:normAutofit fontScale="85000" lnSpcReduction="20000"/>
          </a:bodyPr>
          <a:lstStyle/>
          <a:p>
            <a:r>
              <a:rPr lang="it-IT" sz="3200" dirty="0" smtClean="0"/>
              <a:t>Change WTO’s focus (fisheries, fossil fuels)</a:t>
            </a:r>
          </a:p>
          <a:p>
            <a:r>
              <a:rPr lang="it-IT" sz="3200" dirty="0" smtClean="0"/>
              <a:t>Use FTAs instead</a:t>
            </a:r>
          </a:p>
          <a:p>
            <a:r>
              <a:rPr lang="it-IT" sz="3200" dirty="0" smtClean="0"/>
              <a:t>MPIA attempt to bridge AB gap</a:t>
            </a:r>
          </a:p>
          <a:p>
            <a:r>
              <a:rPr lang="it-IT" sz="3200" dirty="0" smtClean="0"/>
              <a:t>Other attempts... (trilateral on subsidies, etc)</a:t>
            </a:r>
          </a:p>
          <a:p>
            <a:r>
              <a:rPr lang="it-IT" sz="3200" dirty="0">
                <a:hlinkClick r:id="rId3"/>
              </a:rPr>
              <a:t>https://</a:t>
            </a:r>
            <a:r>
              <a:rPr lang="it-IT" sz="3200" dirty="0" smtClean="0">
                <a:hlinkClick r:id="rId3"/>
              </a:rPr>
              <a:t>onlinelibrary.wiley.com/doi/pdf/10.1111/cwe.12378</a:t>
            </a:r>
            <a:r>
              <a:rPr lang="it-IT" sz="3200" dirty="0" smtClean="0"/>
              <a:t> </a:t>
            </a:r>
            <a:endParaRPr lang="it-IT" sz="32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18</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3" name="Picture 2"/>
          <p:cNvPicPr>
            <a:picLocks noChangeAspect="1"/>
          </p:cNvPicPr>
          <p:nvPr/>
        </p:nvPicPr>
        <p:blipFill>
          <a:blip r:embed="rId4"/>
          <a:stretch>
            <a:fillRect/>
          </a:stretch>
        </p:blipFill>
        <p:spPr>
          <a:xfrm>
            <a:off x="442105" y="1728380"/>
            <a:ext cx="8422395" cy="2952520"/>
          </a:xfrm>
          <a:prstGeom prst="rect">
            <a:avLst/>
          </a:prstGeom>
        </p:spPr>
      </p:pic>
    </p:spTree>
    <p:extLst>
      <p:ext uri="{BB962C8B-B14F-4D97-AF65-F5344CB8AC3E}">
        <p14:creationId xmlns:p14="http://schemas.microsoft.com/office/powerpoint/2010/main" val="1327275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a:bodyPr>
          <a:lstStyle/>
          <a:p>
            <a:r>
              <a:rPr lang="it-IT" sz="4000" dirty="0" smtClean="0"/>
              <a:t>Towards a no-rule environment (i)</a:t>
            </a:r>
            <a:endParaRPr sz="4000" dirty="0"/>
          </a:p>
        </p:txBody>
      </p:sp>
      <p:sp>
        <p:nvSpPr>
          <p:cNvPr id="5" name="Content Placeholder 8"/>
          <p:cNvSpPr txBox="1">
            <a:spLocks noGrp="1"/>
          </p:cNvSpPr>
          <p:nvPr>
            <p:ph type="body" sz="half" idx="1"/>
          </p:nvPr>
        </p:nvSpPr>
        <p:spPr>
          <a:xfrm>
            <a:off x="587707" y="1090946"/>
            <a:ext cx="7612157" cy="3564141"/>
          </a:xfrm>
          <a:prstGeom prst="rect">
            <a:avLst/>
          </a:prstGeom>
        </p:spPr>
        <p:txBody>
          <a:bodyPr>
            <a:normAutofit/>
          </a:bodyPr>
          <a:lstStyle/>
          <a:p>
            <a:r>
              <a:rPr lang="it-IT" sz="3200" dirty="0" smtClean="0"/>
              <a:t>Resistance within EU: ISDS is illegal</a:t>
            </a:r>
          </a:p>
          <a:p>
            <a:pPr marL="457200" indent="-457200">
              <a:buFont typeface="Arial" panose="020B0604020202020204" pitchFamily="34" charset="0"/>
              <a:buChar char="•"/>
            </a:pPr>
            <a:r>
              <a:rPr lang="it-IT" sz="3200" dirty="0" smtClean="0"/>
              <a:t>Cosequences? Spain told WB it won’t pay awards.</a:t>
            </a:r>
          </a:p>
          <a:p>
            <a:r>
              <a:rPr lang="it-IT" sz="3200" dirty="0" smtClean="0"/>
              <a:t>Revision, withdrawal, avoidance of new rules, for instance in FTA </a:t>
            </a:r>
          </a:p>
          <a:p>
            <a:pPr marL="457200" indent="-457200">
              <a:buFont typeface="Arial" panose="020B0604020202020204" pitchFamily="34" charset="0"/>
              <a:buChar char="•"/>
            </a:pPr>
            <a:r>
              <a:rPr lang="it-IT" sz="3200" dirty="0" smtClean="0"/>
              <a:t>TTIP faltered</a:t>
            </a:r>
            <a:endParaRPr lang="it-IT" sz="3200" dirty="0" smtClean="0"/>
          </a:p>
        </p:txBody>
      </p:sp>
      <p:pic>
        <p:nvPicPr>
          <p:cNvPr id="4" name="Picture 3"/>
          <p:cNvPicPr>
            <a:picLocks noChangeAspect="1"/>
          </p:cNvPicPr>
          <p:nvPr/>
        </p:nvPicPr>
        <p:blipFill>
          <a:blip r:embed="rId2"/>
          <a:stretch>
            <a:fillRect/>
          </a:stretch>
        </p:blipFill>
        <p:spPr>
          <a:xfrm>
            <a:off x="3012128" y="775709"/>
            <a:ext cx="6004193" cy="3696159"/>
          </a:xfrm>
          <a:prstGeom prst="rect">
            <a:avLst/>
          </a:prstGeom>
        </p:spPr>
      </p:pic>
    </p:spTree>
    <p:extLst>
      <p:ext uri="{BB962C8B-B14F-4D97-AF65-F5344CB8AC3E}">
        <p14:creationId xmlns:p14="http://schemas.microsoft.com/office/powerpoint/2010/main" val="31642536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itle 1"/>
          <p:cNvSpPr txBox="1">
            <a:spLocks noGrp="1"/>
          </p:cNvSpPr>
          <p:nvPr>
            <p:ph type="title"/>
          </p:nvPr>
        </p:nvSpPr>
        <p:spPr>
          <a:xfrm>
            <a:off x="216000" y="143999"/>
            <a:ext cx="6480002" cy="1656002"/>
          </a:xfrm>
          <a:prstGeom prst="rect">
            <a:avLst/>
          </a:prstGeom>
        </p:spPr>
        <p:txBody>
          <a:bodyPr>
            <a:normAutofit fontScale="90000"/>
          </a:bodyPr>
          <a:lstStyle/>
          <a:p>
            <a:r>
              <a:rPr lang="en-GB" b="1" dirty="0"/>
              <a:t>The External Economic Action of the European Union and the Sustainable Development Goals</a:t>
            </a:r>
            <a:endParaRPr dirty="0"/>
          </a:p>
        </p:txBody>
      </p:sp>
      <p:sp>
        <p:nvSpPr>
          <p:cNvPr id="593" name="Subtitle 2"/>
          <p:cNvSpPr txBox="1">
            <a:spLocks noGrp="1"/>
          </p:cNvSpPr>
          <p:nvPr>
            <p:ph type="body" sz="quarter" idx="1"/>
          </p:nvPr>
        </p:nvSpPr>
        <p:spPr>
          <a:xfrm>
            <a:off x="290341" y="2283219"/>
            <a:ext cx="6480002" cy="324001"/>
          </a:xfrm>
          <a:prstGeom prst="rect">
            <a:avLst/>
          </a:prstGeom>
        </p:spPr>
        <p:txBody>
          <a:bodyPr/>
          <a:lstStyle/>
          <a:p>
            <a:r>
              <a:rPr lang="en-GB" dirty="0" smtClean="0"/>
              <a:t>Filippo Fontanelli – University of Edinburgh – filippo.fontanelli@ed.ac.uk</a:t>
            </a:r>
            <a:endParaRPr dirty="0"/>
          </a:p>
        </p:txBody>
      </p:sp>
      <p:sp>
        <p:nvSpPr>
          <p:cNvPr id="2" name="TextBox 1"/>
          <p:cNvSpPr txBox="1"/>
          <p:nvPr/>
        </p:nvSpPr>
        <p:spPr>
          <a:xfrm>
            <a:off x="401444" y="2817540"/>
            <a:ext cx="5203902" cy="1738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en-GB" sz="2000" dirty="0" smtClean="0"/>
              <a:t>University of Bologna</a:t>
            </a:r>
          </a:p>
          <a:p>
            <a:pPr marL="0" marR="0" indent="0" algn="l" defTabSz="6858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sym typeface="Arial"/>
              </a:rPr>
              <a:t>3</a:t>
            </a:r>
            <a:r>
              <a:rPr kumimoji="0" lang="en-GB" sz="2000" b="0" i="0" u="none" strike="noStrike" cap="none" spc="0" normalizeH="0" dirty="0" smtClean="0">
                <a:ln>
                  <a:noFill/>
                </a:ln>
                <a:solidFill>
                  <a:srgbClr val="000000"/>
                </a:solidFill>
                <a:effectLst/>
                <a:uFillTx/>
                <a:sym typeface="Arial"/>
              </a:rPr>
              <a:t> May – 25 May</a:t>
            </a:r>
          </a:p>
          <a:p>
            <a:pPr marL="0" marR="0" indent="0" algn="l" defTabSz="685800" rtl="0" fontAlgn="auto" latinLnBrk="0" hangingPunct="0">
              <a:lnSpc>
                <a:spcPct val="100000"/>
              </a:lnSpc>
              <a:spcBef>
                <a:spcPts val="0"/>
              </a:spcBef>
              <a:spcAft>
                <a:spcPts val="0"/>
              </a:spcAft>
              <a:buClrTx/>
              <a:buSzTx/>
              <a:buFontTx/>
              <a:buNone/>
              <a:tabLst/>
            </a:pPr>
            <a:endParaRPr lang="en-GB" baseline="0" dirty="0"/>
          </a:p>
          <a:p>
            <a:pPr marL="0" marR="0" indent="0" algn="l" defTabSz="685800" rtl="0" fontAlgn="auto" latinLnBrk="0" hangingPunct="0">
              <a:lnSpc>
                <a:spcPct val="100000"/>
              </a:lnSpc>
              <a:spcBef>
                <a:spcPts val="0"/>
              </a:spcBef>
              <a:spcAft>
                <a:spcPts val="0"/>
              </a:spcAft>
              <a:buClrTx/>
              <a:buSzTx/>
              <a:buFontTx/>
              <a:buNone/>
              <a:tabLst/>
            </a:pPr>
            <a:r>
              <a:rPr kumimoji="0" lang="en-GB" sz="3000" b="0" i="0" u="none" strike="noStrike" cap="none" spc="0" normalizeH="0" dirty="0" smtClean="0">
                <a:ln>
                  <a:noFill/>
                </a:ln>
                <a:solidFill>
                  <a:srgbClr val="000000"/>
                </a:solidFill>
                <a:effectLst/>
                <a:uFillTx/>
                <a:sym typeface="Arial"/>
              </a:rPr>
              <a:t>5 May </a:t>
            </a:r>
            <a:r>
              <a:rPr kumimoji="0" lang="en-GB" sz="3000" b="0" i="0" u="none" strike="noStrike" cap="none" spc="0" normalizeH="0" dirty="0" smtClean="0">
                <a:ln>
                  <a:noFill/>
                </a:ln>
                <a:solidFill>
                  <a:srgbClr val="000000"/>
                </a:solidFill>
                <a:effectLst/>
                <a:uFillTx/>
                <a:sym typeface="Arial"/>
              </a:rPr>
              <a:t>2023</a:t>
            </a:r>
          </a:p>
          <a:p>
            <a:pPr marL="0" marR="0" indent="0" algn="l" defTabSz="685800" rtl="0" fontAlgn="auto" latinLnBrk="0" hangingPunct="0">
              <a:lnSpc>
                <a:spcPct val="100000"/>
              </a:lnSpc>
              <a:spcBef>
                <a:spcPts val="0"/>
              </a:spcBef>
              <a:spcAft>
                <a:spcPts val="0"/>
              </a:spcAft>
              <a:buClrTx/>
              <a:buSzTx/>
              <a:buFontTx/>
              <a:buNone/>
              <a:tabLst/>
            </a:pPr>
            <a:r>
              <a:rPr lang="en-GB" sz="3000" baseline="0" dirty="0" smtClean="0"/>
              <a:t>Cracks in the system(s)</a:t>
            </a:r>
            <a:endParaRPr kumimoji="0" lang="en-GB" sz="30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75979477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6303747" cy="576002"/>
          </a:xfrm>
          <a:prstGeom prst="rect">
            <a:avLst/>
          </a:prstGeom>
        </p:spPr>
        <p:txBody>
          <a:bodyPr>
            <a:normAutofit/>
          </a:bodyPr>
          <a:lstStyle/>
          <a:p>
            <a:pPr defTabSz="672084">
              <a:defRPr sz="3724"/>
            </a:pPr>
            <a:r>
              <a:rPr lang="it-IT" dirty="0" smtClean="0"/>
              <a:t>A no-rule environement (ii)</a:t>
            </a:r>
            <a:endParaRPr dirty="0"/>
          </a:p>
        </p:txBody>
      </p:sp>
      <p:sp>
        <p:nvSpPr>
          <p:cNvPr id="487" name="Content Placeholder 8"/>
          <p:cNvSpPr txBox="1">
            <a:spLocks noGrp="1"/>
          </p:cNvSpPr>
          <p:nvPr>
            <p:ph type="body" sz="half" idx="1"/>
          </p:nvPr>
        </p:nvSpPr>
        <p:spPr>
          <a:xfrm>
            <a:off x="587298" y="971999"/>
            <a:ext cx="5084956" cy="3793289"/>
          </a:xfrm>
          <a:prstGeom prst="rect">
            <a:avLst/>
          </a:prstGeom>
        </p:spPr>
        <p:txBody>
          <a:bodyPr>
            <a:normAutofit fontScale="92500" lnSpcReduction="20000"/>
          </a:bodyPr>
          <a:lstStyle/>
          <a:p>
            <a:r>
              <a:rPr lang="it-IT" sz="3200" dirty="0" smtClean="0"/>
              <a:t>US use of Section 232 tariffs (security)</a:t>
            </a:r>
          </a:p>
          <a:p>
            <a:r>
              <a:rPr lang="it-IT" sz="3200" dirty="0" smtClean="0"/>
              <a:t>US’s attach to China on IP theft</a:t>
            </a:r>
          </a:p>
          <a:p>
            <a:r>
              <a:rPr lang="it-IT" sz="3200" dirty="0" smtClean="0"/>
              <a:t>US boycott of AB</a:t>
            </a:r>
          </a:p>
          <a:p>
            <a:r>
              <a:rPr lang="it-IT" sz="3200" dirty="0" smtClean="0"/>
              <a:t>General adoption of unilateral rules for COVID and war in Ukraine</a:t>
            </a:r>
          </a:p>
          <a:p>
            <a:r>
              <a:rPr lang="it-IT" sz="3200" dirty="0" smtClean="0"/>
              <a:t>IRA granting tax relieve for local products</a:t>
            </a:r>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20</a:t>
            </a:fld>
            <a:endParaRPr/>
          </a:p>
        </p:txBody>
      </p:sp>
      <p:sp>
        <p:nvSpPr>
          <p:cNvPr id="490" name="Text Placeholder 9"/>
          <p:cNvSpPr>
            <a:spLocks noGrp="1"/>
          </p:cNvSpPr>
          <p:nvPr>
            <p:ph type="body" idx="22"/>
          </p:nvPr>
        </p:nvSpPr>
        <p:spPr>
          <a:prstGeom prst="rect">
            <a:avLst/>
          </a:prstGeom>
        </p:spPr>
        <p:txBody>
          <a:bodyPr/>
          <a:lstStyle/>
          <a:p>
            <a:endParaRPr/>
          </a:p>
        </p:txBody>
      </p:sp>
      <p:pic>
        <p:nvPicPr>
          <p:cNvPr id="8" name="Picture 7"/>
          <p:cNvPicPr>
            <a:picLocks noChangeAspect="1"/>
          </p:cNvPicPr>
          <p:nvPr/>
        </p:nvPicPr>
        <p:blipFill>
          <a:blip r:embed="rId2"/>
          <a:stretch>
            <a:fillRect/>
          </a:stretch>
        </p:blipFill>
        <p:spPr>
          <a:xfrm>
            <a:off x="5698240" y="971999"/>
            <a:ext cx="3229761" cy="4545372"/>
          </a:xfrm>
          <a:prstGeom prst="rect">
            <a:avLst/>
          </a:prstGeom>
        </p:spPr>
      </p:pic>
    </p:spTree>
    <p:extLst>
      <p:ext uri="{BB962C8B-B14F-4D97-AF65-F5344CB8AC3E}">
        <p14:creationId xmlns:p14="http://schemas.microsoft.com/office/powerpoint/2010/main" val="38713297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a:bodyPr>
          <a:lstStyle/>
          <a:p>
            <a:r>
              <a:rPr lang="it-IT" sz="4000" dirty="0" smtClean="0"/>
              <a:t>The EU?</a:t>
            </a:r>
            <a:endParaRPr sz="4000" dirty="0"/>
          </a:p>
        </p:txBody>
      </p:sp>
      <p:sp>
        <p:nvSpPr>
          <p:cNvPr id="5" name="Content Placeholder 8"/>
          <p:cNvSpPr txBox="1">
            <a:spLocks noGrp="1"/>
          </p:cNvSpPr>
          <p:nvPr>
            <p:ph type="body" sz="half" idx="1"/>
          </p:nvPr>
        </p:nvSpPr>
        <p:spPr>
          <a:xfrm>
            <a:off x="215999" y="971999"/>
            <a:ext cx="7612157" cy="3564141"/>
          </a:xfrm>
          <a:prstGeom prst="rect">
            <a:avLst/>
          </a:prstGeom>
        </p:spPr>
        <p:txBody>
          <a:bodyPr>
            <a:normAutofit/>
          </a:bodyPr>
          <a:lstStyle/>
          <a:p>
            <a:r>
              <a:rPr lang="it-IT" sz="3200" dirty="0" smtClean="0"/>
              <a:t>Arming up to face the challenge. For instance: ready to retaliate unilaterally against unimplemented (and appealed panel reports)</a:t>
            </a:r>
          </a:p>
          <a:p>
            <a:r>
              <a:rPr lang="it-IT" sz="3200" dirty="0"/>
              <a:t>	</a:t>
            </a:r>
            <a:r>
              <a:rPr lang="it-IT" sz="3200" dirty="0" smtClean="0"/>
              <a:t>Escalation: India promised to fire back</a:t>
            </a:r>
            <a:endParaRPr lang="it-IT" sz="3200" dirty="0" smtClean="0"/>
          </a:p>
        </p:txBody>
      </p:sp>
      <p:pic>
        <p:nvPicPr>
          <p:cNvPr id="2" name="Picture 1"/>
          <p:cNvPicPr>
            <a:picLocks noChangeAspect="1"/>
          </p:cNvPicPr>
          <p:nvPr/>
        </p:nvPicPr>
        <p:blipFill>
          <a:blip r:embed="rId2"/>
          <a:stretch>
            <a:fillRect/>
          </a:stretch>
        </p:blipFill>
        <p:spPr>
          <a:xfrm>
            <a:off x="548335" y="825576"/>
            <a:ext cx="7673829" cy="4179732"/>
          </a:xfrm>
          <a:prstGeom prst="rect">
            <a:avLst/>
          </a:prstGeom>
        </p:spPr>
      </p:pic>
    </p:spTree>
    <p:extLst>
      <p:ext uri="{BB962C8B-B14F-4D97-AF65-F5344CB8AC3E}">
        <p14:creationId xmlns:p14="http://schemas.microsoft.com/office/powerpoint/2010/main" val="15044731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8348138" cy="576002"/>
          </a:xfrm>
          <a:prstGeom prst="rect">
            <a:avLst/>
          </a:prstGeom>
        </p:spPr>
        <p:txBody>
          <a:bodyPr>
            <a:normAutofit/>
          </a:bodyPr>
          <a:lstStyle/>
          <a:p>
            <a:pPr defTabSz="672084">
              <a:defRPr sz="3724"/>
            </a:pPr>
            <a:r>
              <a:rPr lang="it-IT" dirty="0" smtClean="0"/>
              <a:t>A no-rule environement (iii – the EU)</a:t>
            </a:r>
            <a:endParaRPr dirty="0"/>
          </a:p>
        </p:txBody>
      </p:sp>
      <p:sp>
        <p:nvSpPr>
          <p:cNvPr id="488" name="Slide Number Placeholder 4"/>
          <p:cNvSpPr txBox="1">
            <a:spLocks noGrp="1"/>
          </p:cNvSpPr>
          <p:nvPr>
            <p:ph type="sldNum" sz="quarter" idx="2"/>
          </p:nvPr>
        </p:nvSpPr>
        <p:spPr>
          <a:xfrm>
            <a:off x="8927936" y="4824000"/>
            <a:ext cx="65" cy="10772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endParaRPr dirty="0"/>
          </a:p>
        </p:txBody>
      </p:sp>
      <p:sp>
        <p:nvSpPr>
          <p:cNvPr id="490" name="Text Placeholder 9"/>
          <p:cNvSpPr>
            <a:spLocks noGrp="1"/>
          </p:cNvSpPr>
          <p:nvPr>
            <p:ph type="body" idx="22"/>
          </p:nvPr>
        </p:nvSpPr>
        <p:spPr>
          <a:prstGeom prst="rect">
            <a:avLst/>
          </a:prstGeom>
        </p:spPr>
        <p:txBody>
          <a:bodyPr/>
          <a:lstStyle/>
          <a:p>
            <a:endParaRPr/>
          </a:p>
        </p:txBody>
      </p:sp>
      <p:pic>
        <p:nvPicPr>
          <p:cNvPr id="3" name="Picture 2"/>
          <p:cNvPicPr>
            <a:picLocks noChangeAspect="1"/>
          </p:cNvPicPr>
          <p:nvPr/>
        </p:nvPicPr>
        <p:blipFill>
          <a:blip r:embed="rId2"/>
          <a:stretch>
            <a:fillRect/>
          </a:stretch>
        </p:blipFill>
        <p:spPr>
          <a:xfrm>
            <a:off x="4125951" y="927854"/>
            <a:ext cx="5018049" cy="1834961"/>
          </a:xfrm>
          <a:prstGeom prst="rect">
            <a:avLst/>
          </a:prstGeom>
        </p:spPr>
      </p:pic>
      <p:sp>
        <p:nvSpPr>
          <p:cNvPr id="4" name="Rectangle 3"/>
          <p:cNvSpPr/>
          <p:nvPr/>
        </p:nvSpPr>
        <p:spPr>
          <a:xfrm>
            <a:off x="5026741" y="2970668"/>
            <a:ext cx="4572000" cy="492443"/>
          </a:xfrm>
          <a:prstGeom prst="rect">
            <a:avLst/>
          </a:prstGeom>
        </p:spPr>
        <p:txBody>
          <a:bodyPr>
            <a:spAutoFit/>
          </a:bodyPr>
          <a:lstStyle/>
          <a:p>
            <a:r>
              <a:rPr lang="en-GB" dirty="0">
                <a:hlinkClick r:id="rId3"/>
              </a:rPr>
              <a:t>https://foreignpolicy.com/2022/12/08/eu-brussels-free-trade-protectionism-electric-cars</a:t>
            </a:r>
            <a:r>
              <a:rPr lang="en-GB" dirty="0" smtClean="0">
                <a:hlinkClick r:id="rId3"/>
              </a:rPr>
              <a:t>/</a:t>
            </a:r>
            <a:r>
              <a:rPr lang="en-GB" dirty="0" smtClean="0"/>
              <a:t> </a:t>
            </a:r>
            <a:endParaRPr lang="en-GB" dirty="0"/>
          </a:p>
        </p:txBody>
      </p:sp>
      <p:sp>
        <p:nvSpPr>
          <p:cNvPr id="5" name="Rectangle 4"/>
          <p:cNvSpPr/>
          <p:nvPr/>
        </p:nvSpPr>
        <p:spPr>
          <a:xfrm>
            <a:off x="215999" y="969798"/>
            <a:ext cx="3909951" cy="4093428"/>
          </a:xfrm>
          <a:prstGeom prst="rect">
            <a:avLst/>
          </a:prstGeom>
        </p:spPr>
        <p:txBody>
          <a:bodyPr wrap="square">
            <a:spAutoFit/>
          </a:bodyPr>
          <a:lstStyle/>
          <a:p>
            <a:r>
              <a:rPr lang="en-GB" sz="2000" dirty="0">
                <a:latin typeface="Arial" panose="020B0604020202020204" pitchFamily="34" charset="0"/>
              </a:rPr>
              <a:t>Our state aid frameworks exist to preserve our precious Single Market. But if investments in strategic sectors leak away from Europe, this would only undermine the Single Market. And that is why we are now reflecting on how to simplify and adapt our state aid rules</a:t>
            </a:r>
            <a:r>
              <a:rPr lang="en-GB" sz="2000" dirty="0" smtClean="0">
                <a:latin typeface="Arial" panose="020B0604020202020204" pitchFamily="34" charset="0"/>
              </a:rPr>
              <a:t>.</a:t>
            </a:r>
          </a:p>
          <a:p>
            <a:r>
              <a:rPr lang="it-IT" sz="2000" dirty="0">
                <a:hlinkClick r:id="rId4"/>
              </a:rPr>
              <a:t>https://ec.europa.eu/commission/presscorner/detail/en/speech_22_7487</a:t>
            </a:r>
            <a:r>
              <a:rPr lang="it-IT" sz="2000" dirty="0"/>
              <a:t> </a:t>
            </a:r>
          </a:p>
          <a:p>
            <a:endParaRPr lang="en-GB" sz="2000" dirty="0"/>
          </a:p>
        </p:txBody>
      </p:sp>
    </p:spTree>
    <p:extLst>
      <p:ext uri="{BB962C8B-B14F-4D97-AF65-F5344CB8AC3E}">
        <p14:creationId xmlns:p14="http://schemas.microsoft.com/office/powerpoint/2010/main" val="266256984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8348138" cy="576002"/>
          </a:xfrm>
          <a:prstGeom prst="rect">
            <a:avLst/>
          </a:prstGeom>
        </p:spPr>
        <p:txBody>
          <a:bodyPr>
            <a:normAutofit/>
          </a:bodyPr>
          <a:lstStyle/>
          <a:p>
            <a:pPr defTabSz="672084">
              <a:defRPr sz="3724"/>
            </a:pPr>
            <a:r>
              <a:rPr lang="it-IT" dirty="0" smtClean="0"/>
              <a:t>A no-rule environement (iv – the EU)</a:t>
            </a:r>
            <a:endParaRPr dirty="0"/>
          </a:p>
        </p:txBody>
      </p:sp>
      <p:sp>
        <p:nvSpPr>
          <p:cNvPr id="488" name="Slide Number Placeholder 4"/>
          <p:cNvSpPr txBox="1">
            <a:spLocks noGrp="1"/>
          </p:cNvSpPr>
          <p:nvPr>
            <p:ph type="sldNum" sz="quarter" idx="2"/>
          </p:nvPr>
        </p:nvSpPr>
        <p:spPr>
          <a:xfrm>
            <a:off x="8927936" y="4824000"/>
            <a:ext cx="65" cy="10772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endParaRPr dirty="0"/>
          </a:p>
        </p:txBody>
      </p:sp>
      <p:sp>
        <p:nvSpPr>
          <p:cNvPr id="490" name="Text Placeholder 9"/>
          <p:cNvSpPr>
            <a:spLocks noGrp="1"/>
          </p:cNvSpPr>
          <p:nvPr>
            <p:ph type="body" idx="22"/>
          </p:nvPr>
        </p:nvSpPr>
        <p:spPr>
          <a:prstGeom prst="rect">
            <a:avLst/>
          </a:prstGeom>
        </p:spPr>
        <p:txBody>
          <a:bodyPr/>
          <a:lstStyle/>
          <a:p>
            <a:endParaRPr/>
          </a:p>
        </p:txBody>
      </p:sp>
      <p:sp>
        <p:nvSpPr>
          <p:cNvPr id="5" name="Rectangle 4"/>
          <p:cNvSpPr/>
          <p:nvPr/>
        </p:nvSpPr>
        <p:spPr>
          <a:xfrm>
            <a:off x="215999" y="969798"/>
            <a:ext cx="3909952" cy="4093428"/>
          </a:xfrm>
          <a:prstGeom prst="rect">
            <a:avLst/>
          </a:prstGeom>
        </p:spPr>
        <p:txBody>
          <a:bodyPr wrap="square">
            <a:spAutoFit/>
          </a:bodyPr>
          <a:lstStyle/>
          <a:p>
            <a:pPr marL="342900" indent="-342900">
              <a:buFont typeface="Arial" panose="020B0604020202020204" pitchFamily="34" charset="0"/>
              <a:buChar char="•"/>
            </a:pPr>
            <a:r>
              <a:rPr lang="it-IT" sz="3000" dirty="0" smtClean="0"/>
              <a:t>Anti-coercion (sec 301)</a:t>
            </a:r>
          </a:p>
          <a:p>
            <a:pPr marL="342900" indent="-342900">
              <a:buFont typeface="Arial" panose="020B0604020202020204" pitchFamily="34" charset="0"/>
              <a:buChar char="•"/>
            </a:pPr>
            <a:r>
              <a:rPr lang="it-IT" sz="3000" dirty="0" smtClean="0"/>
              <a:t>Foreign subsidies</a:t>
            </a:r>
          </a:p>
          <a:p>
            <a:pPr marL="342900" indent="-342900">
              <a:buFont typeface="Arial" panose="020B0604020202020204" pitchFamily="34" charset="0"/>
              <a:buChar char="•"/>
            </a:pPr>
            <a:r>
              <a:rPr lang="it-IT" sz="3000" dirty="0" smtClean="0"/>
              <a:t>Filtering investment</a:t>
            </a:r>
          </a:p>
          <a:p>
            <a:pPr marL="342900" indent="-342900">
              <a:buFont typeface="Arial" panose="020B0604020202020204" pitchFamily="34" charset="0"/>
              <a:buChar char="•"/>
            </a:pPr>
            <a:r>
              <a:rPr lang="it-IT" sz="3000" dirty="0" smtClean="0"/>
              <a:t>Retaliate against non-MPIA</a:t>
            </a:r>
          </a:p>
          <a:p>
            <a:pPr marL="342900" indent="-342900">
              <a:buFont typeface="Arial" panose="020B0604020202020204" pitchFamily="34" charset="0"/>
              <a:buChar char="•"/>
            </a:pPr>
            <a:r>
              <a:rPr lang="it-IT" sz="3000" dirty="0" smtClean="0"/>
              <a:t>Chips act</a:t>
            </a:r>
          </a:p>
          <a:p>
            <a:pPr marL="342900" indent="-342900">
              <a:buFont typeface="Arial" panose="020B0604020202020204" pitchFamily="34" charset="0"/>
              <a:buChar char="•"/>
            </a:pPr>
            <a:r>
              <a:rPr lang="it-IT" sz="3000" dirty="0" smtClean="0"/>
              <a:t>Steel pact with US</a:t>
            </a:r>
          </a:p>
          <a:p>
            <a:pPr marL="342900" indent="-342900">
              <a:buFont typeface="Arial" panose="020B0604020202020204" pitchFamily="34" charset="0"/>
              <a:buChar char="•"/>
            </a:pPr>
            <a:endParaRPr lang="en-GB" sz="2000" dirty="0"/>
          </a:p>
        </p:txBody>
      </p:sp>
      <p:pic>
        <p:nvPicPr>
          <p:cNvPr id="2" name="Picture 1"/>
          <p:cNvPicPr>
            <a:picLocks noChangeAspect="1"/>
          </p:cNvPicPr>
          <p:nvPr/>
        </p:nvPicPr>
        <p:blipFill>
          <a:blip r:embed="rId2"/>
          <a:stretch>
            <a:fillRect/>
          </a:stretch>
        </p:blipFill>
        <p:spPr>
          <a:xfrm>
            <a:off x="4736789" y="1178322"/>
            <a:ext cx="3867211" cy="3772679"/>
          </a:xfrm>
          <a:prstGeom prst="rect">
            <a:avLst/>
          </a:prstGeom>
        </p:spPr>
      </p:pic>
      <p:pic>
        <p:nvPicPr>
          <p:cNvPr id="6" name="Picture 5"/>
          <p:cNvPicPr>
            <a:picLocks noChangeAspect="1"/>
          </p:cNvPicPr>
          <p:nvPr/>
        </p:nvPicPr>
        <p:blipFill>
          <a:blip r:embed="rId3"/>
          <a:stretch>
            <a:fillRect/>
          </a:stretch>
        </p:blipFill>
        <p:spPr>
          <a:xfrm>
            <a:off x="1007812" y="1221376"/>
            <a:ext cx="7293166" cy="3101248"/>
          </a:xfrm>
          <a:prstGeom prst="rect">
            <a:avLst/>
          </a:prstGeom>
        </p:spPr>
      </p:pic>
    </p:spTree>
    <p:extLst>
      <p:ext uri="{BB962C8B-B14F-4D97-AF65-F5344CB8AC3E}">
        <p14:creationId xmlns:p14="http://schemas.microsoft.com/office/powerpoint/2010/main" val="1122232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GB"/>
          </a:p>
        </p:txBody>
      </p:sp>
      <p:pic>
        <p:nvPicPr>
          <p:cNvPr id="3074" name="Picture 2"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04" y="470209"/>
            <a:ext cx="6934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8735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itle 2"/>
          <p:cNvSpPr txBox="1">
            <a:spLocks noGrp="1"/>
          </p:cNvSpPr>
          <p:nvPr>
            <p:ph type="title"/>
          </p:nvPr>
        </p:nvSpPr>
        <p:spPr>
          <a:xfrm>
            <a:off x="216000" y="143999"/>
            <a:ext cx="6480002" cy="1656002"/>
          </a:xfrm>
          <a:prstGeom prst="rect">
            <a:avLst/>
          </a:prstGeom>
        </p:spPr>
        <p:txBody>
          <a:bodyPr/>
          <a:lstStyle/>
          <a:p>
            <a:r>
              <a:t>@una_europa</a:t>
            </a:r>
            <a:br/>
            <a:r>
              <a:t>#Una_Europa</a:t>
            </a:r>
          </a:p>
        </p:txBody>
      </p:sp>
      <p:sp>
        <p:nvSpPr>
          <p:cNvPr id="608" name="Text Placeholder 3"/>
          <p:cNvSpPr txBox="1">
            <a:spLocks noGrp="1"/>
          </p:cNvSpPr>
          <p:nvPr>
            <p:ph type="body" sz="quarter" idx="1"/>
          </p:nvPr>
        </p:nvSpPr>
        <p:spPr>
          <a:xfrm>
            <a:off x="215999" y="2016000"/>
            <a:ext cx="2949180" cy="718236"/>
          </a:xfrm>
          <a:prstGeom prst="rect">
            <a:avLst/>
          </a:prstGeom>
        </p:spPr>
        <p:txBody>
          <a:bodyPr/>
          <a:lstStyle>
            <a:lvl1pPr>
              <a:defRPr sz="1600"/>
            </a:lvl1pPr>
          </a:lstStyle>
          <a:p>
            <a:r>
              <a:rPr lang="en-GB" dirty="0" smtClean="0"/>
              <a:t>Thanks!</a:t>
            </a:r>
            <a:endParaRP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511" name="Title 1"/>
          <p:cNvSpPr txBox="1">
            <a:spLocks noGrp="1"/>
          </p:cNvSpPr>
          <p:nvPr>
            <p:ph type="title"/>
          </p:nvPr>
        </p:nvSpPr>
        <p:spPr>
          <a:xfrm>
            <a:off x="215999" y="143999"/>
            <a:ext cx="7054596" cy="576002"/>
          </a:xfrm>
          <a:prstGeom prst="rect">
            <a:avLst/>
          </a:prstGeom>
        </p:spPr>
        <p:txBody>
          <a:bodyPr>
            <a:normAutofit fontScale="90000"/>
          </a:bodyPr>
          <a:lstStyle/>
          <a:p>
            <a:pPr defTabSz="672084">
              <a:defRPr sz="3724"/>
            </a:pPr>
            <a:r>
              <a:rPr lang="en-GB" dirty="0" smtClean="0"/>
              <a:t>Outline of the module (in progress)</a:t>
            </a:r>
            <a:endParaRPr dirty="0"/>
          </a:p>
        </p:txBody>
      </p:sp>
      <p:sp>
        <p:nvSpPr>
          <p:cNvPr id="512" name="Content Placeholder 2"/>
          <p:cNvSpPr txBox="1">
            <a:spLocks noGrp="1"/>
          </p:cNvSpPr>
          <p:nvPr>
            <p:ph type="body" sz="half" idx="1"/>
          </p:nvPr>
        </p:nvSpPr>
        <p:spPr>
          <a:xfrm>
            <a:off x="172016" y="812335"/>
            <a:ext cx="4123526" cy="4196324"/>
          </a:xfrm>
          <a:prstGeom prst="rect">
            <a:avLst/>
          </a:prstGeom>
        </p:spPr>
        <p:txBody>
          <a:bodyPr>
            <a:normAutofit fontScale="25000" lnSpcReduction="20000"/>
          </a:bodyPr>
          <a:lstStyle/>
          <a:p>
            <a:pPr marL="0" lvl="0" indent="0">
              <a:buNone/>
            </a:pPr>
            <a:r>
              <a:rPr lang="en-GB" sz="4000" b="1" dirty="0" smtClean="0"/>
              <a:t>The </a:t>
            </a:r>
            <a:r>
              <a:rPr lang="en-GB" sz="4000" b="1" dirty="0"/>
              <a:t>course’s basic coordinates</a:t>
            </a:r>
            <a:endParaRPr lang="en-GB" sz="4000" dirty="0"/>
          </a:p>
          <a:p>
            <a:pPr marL="180000" lvl="1" indent="0">
              <a:buNone/>
            </a:pPr>
            <a:r>
              <a:rPr lang="en-GB" sz="4000" dirty="0"/>
              <a:t>Trade law, investment law and sustainable development: basic notions</a:t>
            </a:r>
          </a:p>
          <a:p>
            <a:pPr marL="180000" lvl="1" indent="0">
              <a:buNone/>
            </a:pPr>
            <a:r>
              <a:rPr lang="en-GB" sz="4000" dirty="0"/>
              <a:t>EU competences and policies in trade and investment law</a:t>
            </a:r>
          </a:p>
          <a:p>
            <a:pPr marL="0" indent="0">
              <a:buNone/>
            </a:pPr>
            <a:r>
              <a:rPr lang="en-GB" sz="4000" dirty="0" smtClean="0"/>
              <a:t> </a:t>
            </a:r>
            <a:endParaRPr lang="en-GB" sz="4000" dirty="0"/>
          </a:p>
          <a:p>
            <a:pPr marL="0" lvl="0" indent="0">
              <a:buNone/>
            </a:pPr>
            <a:r>
              <a:rPr lang="en-GB" sz="4000" b="1" dirty="0" smtClean="0"/>
              <a:t>Trade/investment </a:t>
            </a:r>
            <a:r>
              <a:rPr lang="en-GB" sz="4000" b="1" dirty="0"/>
              <a:t>obligations and non-trade values: the return of unilateralism</a:t>
            </a:r>
            <a:endParaRPr lang="en-GB" sz="4000" dirty="0"/>
          </a:p>
          <a:p>
            <a:pPr marL="180000" lvl="1" indent="0">
              <a:buNone/>
            </a:pPr>
            <a:r>
              <a:rPr lang="en-GB" sz="4000" dirty="0"/>
              <a:t>The backlash against investor-State arbitration.</a:t>
            </a:r>
          </a:p>
          <a:p>
            <a:pPr marL="180000" lvl="1" indent="0">
              <a:buNone/>
            </a:pPr>
            <a:r>
              <a:rPr lang="en-GB" sz="4000" dirty="0"/>
              <a:t>The backlash against trade liberalisation</a:t>
            </a:r>
          </a:p>
          <a:p>
            <a:pPr marL="180000" lvl="1" indent="0">
              <a:buNone/>
            </a:pPr>
            <a:r>
              <a:rPr lang="en-GB" sz="4000" dirty="0"/>
              <a:t>Reform proposals for the global investment and trade regimes</a:t>
            </a:r>
          </a:p>
          <a:p>
            <a:pPr marL="180000" lvl="1" indent="0">
              <a:buNone/>
            </a:pPr>
            <a:r>
              <a:rPr lang="en-GB" sz="4000" dirty="0"/>
              <a:t>An overview of re-nationalisation trends in trade an investment (US, EU, UK, China)</a:t>
            </a:r>
          </a:p>
          <a:p>
            <a:pPr marL="359999" lvl="2" indent="0">
              <a:buNone/>
            </a:pPr>
            <a:r>
              <a:rPr lang="en-GB" sz="4000" dirty="0" smtClean="0"/>
              <a:t>Anti-coercion</a:t>
            </a:r>
            <a:endParaRPr lang="en-GB" sz="4000" dirty="0"/>
          </a:p>
          <a:p>
            <a:pPr marL="359999" lvl="2" indent="0">
              <a:buNone/>
            </a:pPr>
            <a:r>
              <a:rPr lang="en-GB" sz="4000" dirty="0"/>
              <a:t>Anti-circumvention</a:t>
            </a:r>
          </a:p>
          <a:p>
            <a:pPr marL="359999" lvl="2" indent="0">
              <a:buNone/>
            </a:pPr>
            <a:r>
              <a:rPr lang="en-GB" sz="4000" dirty="0"/>
              <a:t>Retaliate against non-MPIA</a:t>
            </a:r>
          </a:p>
          <a:p>
            <a:pPr marL="359999" lvl="2" indent="0">
              <a:buNone/>
            </a:pPr>
            <a:r>
              <a:rPr lang="en-GB" sz="4000" dirty="0"/>
              <a:t>Steel row, now sustainable </a:t>
            </a:r>
            <a:endParaRPr lang="en-GB" sz="4000" dirty="0" smtClean="0"/>
          </a:p>
          <a:p>
            <a:pPr marL="359999" lvl="2" indent="0">
              <a:buNone/>
            </a:pPr>
            <a:r>
              <a:rPr lang="en-GB" sz="4000" dirty="0"/>
              <a:t> </a:t>
            </a:r>
          </a:p>
          <a:p>
            <a:pPr marL="0" lvl="0" indent="0">
              <a:buNone/>
            </a:pPr>
            <a:r>
              <a:rPr lang="en-GB" sz="4000" b="1" dirty="0"/>
              <a:t>EU’s external economic action to raise standards abroad</a:t>
            </a:r>
            <a:endParaRPr lang="en-GB" sz="4000" dirty="0"/>
          </a:p>
          <a:p>
            <a:pPr marL="180000" lvl="1" indent="0">
              <a:buNone/>
            </a:pPr>
            <a:r>
              <a:rPr lang="en-GB" sz="4000" dirty="0"/>
              <a:t>Free trade agreements and non-economic standards</a:t>
            </a:r>
          </a:p>
          <a:p>
            <a:pPr marL="359999" lvl="2" indent="0">
              <a:buNone/>
            </a:pPr>
            <a:r>
              <a:rPr lang="en-GB" sz="4000" dirty="0"/>
              <a:t>Conflict mineral regulation (sort of like diamonds)</a:t>
            </a:r>
          </a:p>
          <a:p>
            <a:pPr marL="359999" lvl="2" indent="0">
              <a:buNone/>
            </a:pPr>
            <a:r>
              <a:rPr lang="en-GB" sz="4000" dirty="0"/>
              <a:t>2022 commitment to green trade </a:t>
            </a:r>
            <a:r>
              <a:rPr lang="en-GB" sz="4000" dirty="0" smtClean="0"/>
              <a:t>partnership</a:t>
            </a:r>
          </a:p>
          <a:p>
            <a:pPr marL="359999" lvl="2" indent="0">
              <a:buNone/>
            </a:pPr>
            <a:r>
              <a:rPr lang="en-GB" sz="4000" dirty="0" smtClean="0"/>
              <a:t>Deforestation MERCOSUR</a:t>
            </a:r>
          </a:p>
          <a:p>
            <a:pPr marL="180000" lvl="1" indent="0">
              <a:buNone/>
            </a:pPr>
            <a:r>
              <a:rPr lang="en-GB" sz="4000" dirty="0" smtClean="0"/>
              <a:t>Zoom-in</a:t>
            </a:r>
            <a:r>
              <a:rPr lang="en-GB" sz="4000" dirty="0"/>
              <a:t>: EU dispute with Korea on labour rights</a:t>
            </a:r>
          </a:p>
          <a:p>
            <a:pPr marL="180000" lvl="1" indent="0">
              <a:buNone/>
            </a:pPr>
            <a:r>
              <a:rPr lang="en-GB" sz="4000" dirty="0"/>
              <a:t>Zoom-in: level playing field and sustainable development in the Trade and Cooperation Agreement between the EU and the UK</a:t>
            </a:r>
          </a:p>
          <a:p>
            <a:pPr marL="359999" lvl="2" indent="0">
              <a:buNone/>
            </a:pPr>
            <a:r>
              <a:rPr lang="en-GB" sz="4000" dirty="0"/>
              <a:t>Mirror </a:t>
            </a:r>
            <a:r>
              <a:rPr lang="en-GB" sz="4000" dirty="0" smtClean="0"/>
              <a:t>clauses</a:t>
            </a:r>
          </a:p>
          <a:p>
            <a:pPr marL="359999" lvl="2" indent="0">
              <a:buNone/>
            </a:pPr>
            <a:r>
              <a:rPr lang="en-GB" sz="4000" dirty="0"/>
              <a:t> </a:t>
            </a:r>
          </a:p>
          <a:p>
            <a:pPr marL="0" lvl="0" indent="0">
              <a:buNone/>
            </a:pPr>
            <a:r>
              <a:rPr lang="en-GB" sz="4000" b="1" dirty="0"/>
              <a:t>The Carbon Border Adjustment Mechanism</a:t>
            </a:r>
            <a:endParaRPr lang="en-GB" sz="4000" dirty="0"/>
          </a:p>
          <a:p>
            <a:pPr marL="180000" lvl="1" indent="0">
              <a:buNone/>
            </a:pPr>
            <a:r>
              <a:rPr lang="en-GB" sz="4000" dirty="0"/>
              <a:t>Overview and assessment of the scheme</a:t>
            </a:r>
          </a:p>
          <a:p>
            <a:pPr marL="180000" lvl="1" indent="0">
              <a:buNone/>
            </a:pPr>
            <a:r>
              <a:rPr lang="en-GB" sz="4000" dirty="0"/>
              <a:t>Compatibility with WTO law (China’s complaint at WTO)</a:t>
            </a:r>
          </a:p>
          <a:p>
            <a:pPr marL="180000" lvl="1" indent="0">
              <a:buNone/>
            </a:pPr>
            <a:r>
              <a:rPr lang="en-GB" sz="4000" dirty="0"/>
              <a:t>Bonus: carbon removal </a:t>
            </a:r>
            <a:endParaRPr lang="en-GB" sz="4000" dirty="0" smtClean="0"/>
          </a:p>
          <a:p>
            <a:pPr marL="180000" lvl="1" indent="0">
              <a:buNone/>
            </a:pPr>
            <a:r>
              <a:rPr lang="en-GB" sz="4000" dirty="0"/>
              <a:t> </a:t>
            </a:r>
          </a:p>
        </p:txBody>
      </p:sp>
      <p:sp>
        <p:nvSpPr>
          <p:cNvPr id="513"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3</a:t>
            </a:fld>
            <a:endParaRPr/>
          </a:p>
        </p:txBody>
      </p:sp>
      <p:sp>
        <p:nvSpPr>
          <p:cNvPr id="2" name="TextBox 1"/>
          <p:cNvSpPr txBox="1"/>
          <p:nvPr/>
        </p:nvSpPr>
        <p:spPr>
          <a:xfrm>
            <a:off x="4334107" y="720001"/>
            <a:ext cx="4758735"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0"/>
            <a:r>
              <a:rPr lang="en-GB" sz="1000" b="1" dirty="0"/>
              <a:t>Energy (trade)</a:t>
            </a:r>
            <a:endParaRPr lang="en-GB" sz="1000" dirty="0"/>
          </a:p>
          <a:p>
            <a:pPr marL="180000" lvl="1" indent="0"/>
            <a:r>
              <a:rPr lang="en-GB" sz="1000" dirty="0"/>
              <a:t>EU Net Zero Industry Act and support to renewable energy industry (with assessment of WTO compatibility)</a:t>
            </a:r>
          </a:p>
          <a:p>
            <a:pPr marL="180000" lvl="1" indent="0"/>
            <a:r>
              <a:rPr lang="en-GB" sz="1000" dirty="0"/>
              <a:t>Reaction to comparable foreign plans (US IRA)</a:t>
            </a:r>
          </a:p>
          <a:p>
            <a:pPr marL="180000" lvl="1" indent="0"/>
            <a:r>
              <a:rPr lang="en-GB" sz="1000" dirty="0"/>
              <a:t>Zoom-in: biofuels and e-fuels</a:t>
            </a:r>
          </a:p>
          <a:p>
            <a:endParaRPr lang="en-GB" sz="1000" dirty="0" smtClean="0"/>
          </a:p>
          <a:p>
            <a:r>
              <a:rPr lang="en-GB" sz="1000" b="1" dirty="0"/>
              <a:t>E</a:t>
            </a:r>
            <a:r>
              <a:rPr lang="en-GB" sz="1000" b="1" dirty="0" smtClean="0"/>
              <a:t>nergy </a:t>
            </a:r>
            <a:r>
              <a:rPr lang="en-GB" sz="1000" b="1" dirty="0"/>
              <a:t>(investments)</a:t>
            </a:r>
            <a:endParaRPr lang="en-GB" sz="1000" dirty="0"/>
          </a:p>
          <a:p>
            <a:pPr lvl="1"/>
            <a:r>
              <a:rPr lang="en-GB" sz="1000" dirty="0"/>
              <a:t>Foreign investment protection and the fossil fuels industry</a:t>
            </a:r>
          </a:p>
          <a:p>
            <a:pPr lvl="1"/>
            <a:r>
              <a:rPr lang="en-GB" sz="1000" dirty="0"/>
              <a:t>Foreign investment protection and the nuclear energy industry</a:t>
            </a:r>
          </a:p>
          <a:p>
            <a:pPr lvl="1"/>
            <a:r>
              <a:rPr lang="en-GB" sz="1000" dirty="0"/>
              <a:t>Foreign investment protection and the renewable energy industry</a:t>
            </a:r>
          </a:p>
          <a:p>
            <a:pPr lvl="1"/>
            <a:r>
              <a:rPr lang="en-GB" sz="1000" dirty="0"/>
              <a:t>The Energy Charter Treaty, its reform attempts and the withdrawal of EU </a:t>
            </a:r>
            <a:r>
              <a:rPr lang="en-GB" sz="1000" dirty="0" smtClean="0"/>
              <a:t>MS</a:t>
            </a:r>
          </a:p>
          <a:p>
            <a:pPr lvl="1"/>
            <a:endParaRPr lang="en-GB" sz="1000" dirty="0" smtClean="0"/>
          </a:p>
          <a:p>
            <a:pPr lvl="0"/>
            <a:r>
              <a:rPr lang="en-GB" sz="1000" b="1" dirty="0" smtClean="0"/>
              <a:t>Controlling trade and investment inbound and outbound flows </a:t>
            </a:r>
            <a:endParaRPr lang="en-GB" sz="1000" dirty="0" smtClean="0"/>
          </a:p>
          <a:p>
            <a:pPr lvl="1"/>
            <a:r>
              <a:rPr lang="en-GB" sz="1000" dirty="0" smtClean="0"/>
              <a:t>Export </a:t>
            </a:r>
            <a:r>
              <a:rPr lang="en-GB" sz="1000" dirty="0"/>
              <a:t>restrictions and export controls (including coordinated action with US)</a:t>
            </a:r>
          </a:p>
          <a:p>
            <a:pPr lvl="1"/>
            <a:r>
              <a:rPr lang="en-GB" sz="1000" dirty="0"/>
              <a:t>Critical Raw Materials Act</a:t>
            </a:r>
          </a:p>
          <a:p>
            <a:pPr lvl="1"/>
            <a:r>
              <a:rPr lang="en-GB" sz="1000" dirty="0"/>
              <a:t>EU investment screening </a:t>
            </a:r>
          </a:p>
          <a:p>
            <a:r>
              <a:rPr lang="en-GB" sz="1000" dirty="0"/>
              <a:t> </a:t>
            </a:r>
          </a:p>
          <a:p>
            <a:pPr lvl="0"/>
            <a:r>
              <a:rPr lang="en-GB" sz="1000" b="1" dirty="0"/>
              <a:t>Improving supply chains’ sustainability</a:t>
            </a:r>
            <a:endParaRPr lang="en-GB" sz="1000" dirty="0"/>
          </a:p>
          <a:p>
            <a:pPr lvl="1"/>
            <a:r>
              <a:rPr lang="en-GB" sz="1000" dirty="0"/>
              <a:t>Friend-shoring and sustainable value chains</a:t>
            </a:r>
          </a:p>
          <a:p>
            <a:pPr lvl="1"/>
            <a:r>
              <a:rPr lang="en-GB" sz="1000" dirty="0"/>
              <a:t>Global supply chain due diligence proposal</a:t>
            </a:r>
          </a:p>
          <a:p>
            <a:pPr lvl="1"/>
            <a:r>
              <a:rPr lang="en-GB" sz="1000" dirty="0" smtClean="0"/>
              <a:t>EU </a:t>
            </a:r>
            <a:r>
              <a:rPr lang="en-GB" sz="1000" dirty="0"/>
              <a:t>Guidance to Combat Forced </a:t>
            </a:r>
            <a:r>
              <a:rPr lang="en-GB" sz="1000" dirty="0" err="1"/>
              <a:t>Labor</a:t>
            </a:r>
            <a:r>
              <a:rPr lang="en-GB" sz="1000" dirty="0"/>
              <a:t> in Supply Chains</a:t>
            </a:r>
          </a:p>
          <a:p>
            <a:pPr lvl="1"/>
            <a:r>
              <a:rPr lang="en-GB" sz="1000" dirty="0"/>
              <a:t>Responsible forestry proposal (trade in forest-risk commodities) </a:t>
            </a:r>
          </a:p>
          <a:p>
            <a:pPr lvl="1"/>
            <a:r>
              <a:rPr lang="en-GB" sz="1000" dirty="0" smtClean="0"/>
              <a:t>WTO </a:t>
            </a:r>
            <a:r>
              <a:rPr lang="en-GB" sz="1000" dirty="0"/>
              <a:t>law-compatibility of these schemes</a:t>
            </a:r>
          </a:p>
          <a:p>
            <a:r>
              <a:rPr lang="en-GB" sz="1000" dirty="0"/>
              <a:t> </a:t>
            </a:r>
          </a:p>
          <a:p>
            <a:pPr lvl="0"/>
            <a:r>
              <a:rPr lang="en-GB" sz="1000" b="1" dirty="0"/>
              <a:t>Promotion of other social interests</a:t>
            </a:r>
            <a:endParaRPr lang="en-GB" sz="1000" dirty="0"/>
          </a:p>
          <a:p>
            <a:pPr lvl="1"/>
            <a:r>
              <a:rPr lang="en-GB" sz="1000" dirty="0" smtClean="0"/>
              <a:t>Non-paper </a:t>
            </a:r>
            <a:r>
              <a:rPr lang="en-GB" sz="1000" dirty="0"/>
              <a:t>of the Commission </a:t>
            </a:r>
            <a:r>
              <a:rPr lang="en-GB" sz="1000" dirty="0" smtClean="0"/>
              <a:t>services 2017 TSD </a:t>
            </a:r>
            <a:r>
              <a:rPr lang="en-GB" sz="1000" dirty="0" err="1" smtClean="0"/>
              <a:t>chatpers</a:t>
            </a:r>
            <a:endParaRPr lang="en-GB" sz="1000" dirty="0" smtClean="0"/>
          </a:p>
          <a:p>
            <a:pPr lvl="1"/>
            <a:r>
              <a:rPr lang="en-GB" sz="1000" dirty="0" smtClean="0"/>
              <a:t>Gender </a:t>
            </a:r>
            <a:r>
              <a:rPr lang="en-GB" sz="1000" dirty="0"/>
              <a:t>balance in corporate governance in FTAs</a:t>
            </a:r>
          </a:p>
          <a:p>
            <a:pPr lvl="1"/>
            <a:r>
              <a:rPr lang="en-GB" sz="1000" dirty="0"/>
              <a:t>Protection of indigenous peoples’ </a:t>
            </a:r>
            <a:r>
              <a:rPr lang="en-GB" sz="1000" dirty="0" smtClean="0"/>
              <a:t>rights</a:t>
            </a:r>
            <a:endParaRPr kumimoji="0" lang="en-GB" sz="13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09697368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3821560" y="1137386"/>
            <a:ext cx="6480002" cy="1692002"/>
          </a:xfrm>
          <a:prstGeom prst="rect">
            <a:avLst/>
          </a:prstGeom>
        </p:spPr>
        <p:txBody>
          <a:bodyPr>
            <a:normAutofit/>
          </a:bodyPr>
          <a:lstStyle/>
          <a:p>
            <a:r>
              <a:rPr lang="en-GB" dirty="0" smtClean="0"/>
              <a:t>Presentations?</a:t>
            </a:r>
            <a:br>
              <a:rPr lang="en-GB" dirty="0" smtClean="0"/>
            </a:br>
            <a:endParaRPr dirty="0"/>
          </a:p>
        </p:txBody>
      </p:sp>
      <p:sp>
        <p:nvSpPr>
          <p:cNvPr id="578" name="Subtitle 2"/>
          <p:cNvSpPr txBox="1">
            <a:spLocks noGrp="1"/>
          </p:cNvSpPr>
          <p:nvPr>
            <p:ph type="body" sz="quarter" idx="1"/>
          </p:nvPr>
        </p:nvSpPr>
        <p:spPr>
          <a:xfrm>
            <a:off x="1590908" y="2227691"/>
            <a:ext cx="7164353" cy="816820"/>
          </a:xfrm>
          <a:prstGeom prst="rect">
            <a:avLst/>
          </a:prstGeom>
        </p:spPr>
        <p:txBody>
          <a:bodyPr>
            <a:normAutofit/>
          </a:bodyPr>
          <a:lstStyle/>
          <a:p>
            <a:r>
              <a:rPr lang="en-GB" dirty="0" smtClean="0"/>
              <a:t>For last session, or thematic input into sessions </a:t>
            </a:r>
            <a:r>
              <a:rPr lang="en-GB" dirty="0" smtClean="0"/>
              <a:t>3 </a:t>
            </a:r>
            <a:r>
              <a:rPr lang="en-GB" dirty="0" smtClean="0"/>
              <a:t>to 8.</a:t>
            </a:r>
          </a:p>
          <a:p>
            <a:r>
              <a:rPr lang="en-GB" dirty="0" smtClean="0"/>
              <a:t>Just drop me an email at </a:t>
            </a:r>
            <a:r>
              <a:rPr lang="en-GB" dirty="0" smtClean="0">
                <a:hlinkClick r:id="rId2"/>
              </a:rPr>
              <a:t>filippo.fontanelli@ed.ac.uk</a:t>
            </a:r>
            <a:r>
              <a:rPr lang="en-GB" dirty="0" smtClean="0"/>
              <a:t> </a:t>
            </a:r>
          </a:p>
          <a:p>
            <a:endParaRPr lang="en-GB" dirty="0"/>
          </a:p>
          <a:p>
            <a:endParaRPr dirty="0"/>
          </a:p>
        </p:txBody>
      </p:sp>
      <p:pic>
        <p:nvPicPr>
          <p:cNvPr id="2" name="Picture 1"/>
          <p:cNvPicPr>
            <a:picLocks noChangeAspect="1"/>
          </p:cNvPicPr>
          <p:nvPr/>
        </p:nvPicPr>
        <p:blipFill>
          <a:blip r:embed="rId3"/>
          <a:stretch>
            <a:fillRect/>
          </a:stretch>
        </p:blipFill>
        <p:spPr>
          <a:xfrm>
            <a:off x="239751" y="346811"/>
            <a:ext cx="2895600" cy="1581150"/>
          </a:xfrm>
          <a:prstGeom prst="rect">
            <a:avLst/>
          </a:prstGeom>
        </p:spPr>
      </p:pic>
    </p:spTree>
    <p:extLst>
      <p:ext uri="{BB962C8B-B14F-4D97-AF65-F5344CB8AC3E}">
        <p14:creationId xmlns:p14="http://schemas.microsoft.com/office/powerpoint/2010/main" val="131246927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a:bodyPr>
          <a:lstStyle/>
          <a:p>
            <a:pPr defTabSz="672084">
              <a:defRPr sz="3724"/>
            </a:pPr>
            <a:r>
              <a:rPr lang="en-GB" dirty="0" smtClean="0"/>
              <a:t>Cracks in the system</a:t>
            </a:r>
            <a:endParaRPr dirty="0"/>
          </a:p>
        </p:txBody>
      </p:sp>
      <p:sp>
        <p:nvSpPr>
          <p:cNvPr id="487" name="Content Placeholder 8"/>
          <p:cNvSpPr txBox="1">
            <a:spLocks noGrp="1"/>
          </p:cNvSpPr>
          <p:nvPr>
            <p:ph type="body" sz="half" idx="1"/>
          </p:nvPr>
        </p:nvSpPr>
        <p:spPr>
          <a:xfrm>
            <a:off x="381515" y="3555654"/>
            <a:ext cx="4104989" cy="3175691"/>
          </a:xfrm>
          <a:prstGeom prst="rect">
            <a:avLst/>
          </a:prstGeom>
        </p:spPr>
        <p:txBody>
          <a:bodyPr>
            <a:normAutofit/>
          </a:bodyPr>
          <a:lstStyle/>
          <a:p>
            <a:pPr marL="0" indent="0">
              <a:buNone/>
            </a:pPr>
            <a:r>
              <a:rPr lang="it-IT" sz="2400" dirty="0" smtClean="0"/>
              <a:t>Backlash against trade law</a:t>
            </a:r>
          </a:p>
          <a:p>
            <a:pPr marL="0" indent="0">
              <a:buNone/>
            </a:pPr>
            <a:r>
              <a:rPr lang="it-IT" sz="2400" dirty="0" smtClean="0"/>
              <a:t>Backlash against investment law</a:t>
            </a:r>
            <a:endParaRPr lang="en-GB" sz="2400" dirty="0"/>
          </a:p>
          <a:p>
            <a:pPr marL="0" indent="0">
              <a:buNone/>
            </a:pPr>
            <a:endParaRPr lang="en-GB" sz="24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5</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pic>
        <p:nvPicPr>
          <p:cNvPr id="2" name="Picture 1"/>
          <p:cNvPicPr>
            <a:picLocks noChangeAspect="1"/>
          </p:cNvPicPr>
          <p:nvPr/>
        </p:nvPicPr>
        <p:blipFill>
          <a:blip r:embed="rId3"/>
          <a:stretch>
            <a:fillRect/>
          </a:stretch>
        </p:blipFill>
        <p:spPr>
          <a:xfrm>
            <a:off x="5010404" y="1488166"/>
            <a:ext cx="3602046" cy="3399334"/>
          </a:xfrm>
          <a:prstGeom prst="rect">
            <a:avLst/>
          </a:prstGeom>
        </p:spPr>
      </p:pic>
      <p:sp>
        <p:nvSpPr>
          <p:cNvPr id="491" name="Text Placeholder 11"/>
          <p:cNvSpPr>
            <a:spLocks noGrp="1"/>
          </p:cNvSpPr>
          <p:nvPr>
            <p:ph type="body" idx="23"/>
          </p:nvPr>
        </p:nvSpPr>
        <p:spPr>
          <a:prstGeom prst="rect">
            <a:avLst/>
          </a:prstGeom>
        </p:spPr>
        <p:txBody>
          <a:bodyPr/>
          <a:lstStyle/>
          <a:p>
            <a:endParaRPr dirty="0"/>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r>
              <a:rPr lang="en-GB" sz="2400" dirty="0" smtClean="0"/>
              <a:t>Reforms and proposals</a:t>
            </a:r>
          </a:p>
          <a:p>
            <a:pPr marL="0" indent="0" hangingPunct="1">
              <a:buFont typeface="Arial"/>
              <a:buNone/>
            </a:pPr>
            <a:r>
              <a:rPr lang="it-IT" sz="2400" dirty="0" smtClean="0"/>
              <a:t>The law of the jungle</a:t>
            </a:r>
            <a:endParaRPr lang="en-GB" sz="2400" dirty="0"/>
          </a:p>
        </p:txBody>
      </p:sp>
      <p:pic>
        <p:nvPicPr>
          <p:cNvPr id="3" name="Picture 2"/>
          <p:cNvPicPr>
            <a:picLocks noChangeAspect="1"/>
          </p:cNvPicPr>
          <p:nvPr/>
        </p:nvPicPr>
        <p:blipFill>
          <a:blip r:embed="rId4"/>
          <a:stretch>
            <a:fillRect/>
          </a:stretch>
        </p:blipFill>
        <p:spPr>
          <a:xfrm>
            <a:off x="1865728" y="774418"/>
            <a:ext cx="2722683" cy="2722683"/>
          </a:xfrm>
          <a:prstGeom prst="rect">
            <a:avLst/>
          </a:prstGeom>
        </p:spPr>
      </p:pic>
    </p:spTree>
    <p:extLst>
      <p:ext uri="{BB962C8B-B14F-4D97-AF65-F5344CB8AC3E}">
        <p14:creationId xmlns:p14="http://schemas.microsoft.com/office/powerpoint/2010/main" val="155771259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6000" y="107999"/>
            <a:ext cx="4177580" cy="1692002"/>
          </a:xfrm>
          <a:prstGeom prst="rect">
            <a:avLst/>
          </a:prstGeom>
        </p:spPr>
        <p:txBody>
          <a:bodyPr>
            <a:normAutofit/>
          </a:bodyPr>
          <a:lstStyle/>
          <a:p>
            <a:r>
              <a:rPr lang="it-IT" sz="3500" dirty="0" smtClean="0"/>
              <a:t>Investment law and arbitration – the accusations</a:t>
            </a:r>
            <a:endParaRPr sz="3500" dirty="0"/>
          </a:p>
        </p:txBody>
      </p:sp>
      <p:sp>
        <p:nvSpPr>
          <p:cNvPr id="590" name="Subtitle 2"/>
          <p:cNvSpPr txBox="1">
            <a:spLocks noGrp="1"/>
          </p:cNvSpPr>
          <p:nvPr>
            <p:ph type="body" sz="quarter" idx="1"/>
          </p:nvPr>
        </p:nvSpPr>
        <p:spPr>
          <a:xfrm>
            <a:off x="371707" y="1800001"/>
            <a:ext cx="6324295" cy="2705092"/>
          </a:xfrm>
          <a:prstGeom prst="rect">
            <a:avLst/>
          </a:prstGeom>
        </p:spPr>
        <p:txBody>
          <a:bodyPr>
            <a:normAutofit/>
          </a:bodyPr>
          <a:lstStyle/>
          <a:p>
            <a:pPr marL="457200" indent="-457200">
              <a:buFont typeface="Arial" panose="020B0604020202020204" pitchFamily="34" charset="0"/>
              <a:buChar char="•"/>
            </a:pPr>
            <a:r>
              <a:rPr lang="it-IT" sz="3200" dirty="0" smtClean="0"/>
              <a:t>Substantive law</a:t>
            </a:r>
            <a:endParaRPr lang="it-IT" sz="3200" dirty="0" smtClean="0"/>
          </a:p>
          <a:p>
            <a:pPr marL="457200" indent="-457200">
              <a:buFont typeface="Arial" panose="020B0604020202020204" pitchFamily="34" charset="0"/>
              <a:buChar char="•"/>
            </a:pPr>
            <a:endParaRPr lang="it-IT" sz="3200" dirty="0"/>
          </a:p>
          <a:p>
            <a:pPr marL="457200" indent="-457200">
              <a:buFont typeface="Arial" panose="020B0604020202020204" pitchFamily="34" charset="0"/>
              <a:buChar char="•"/>
            </a:pPr>
            <a:r>
              <a:rPr lang="it-IT" sz="3200" dirty="0" smtClean="0"/>
              <a:t>Arbitration</a:t>
            </a:r>
            <a:endParaRPr sz="3200" dirty="0"/>
          </a:p>
        </p:txBody>
      </p:sp>
    </p:spTree>
    <p:extLst>
      <p:ext uri="{BB962C8B-B14F-4D97-AF65-F5344CB8AC3E}">
        <p14:creationId xmlns:p14="http://schemas.microsoft.com/office/powerpoint/2010/main" val="42574847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341504" y="108137"/>
            <a:ext cx="4104989" cy="576002"/>
          </a:xfrm>
          <a:prstGeom prst="rect">
            <a:avLst/>
          </a:prstGeom>
        </p:spPr>
        <p:txBody>
          <a:bodyPr/>
          <a:lstStyle/>
          <a:p>
            <a:pPr defTabSz="672084">
              <a:defRPr sz="3724"/>
            </a:pPr>
            <a:r>
              <a:rPr lang="it-IT" dirty="0" smtClean="0"/>
              <a:t>Substantive law</a:t>
            </a:r>
            <a:endParaRPr dirty="0"/>
          </a:p>
        </p:txBody>
      </p:sp>
      <p:sp>
        <p:nvSpPr>
          <p:cNvPr id="487" name="Content Placeholder 8"/>
          <p:cNvSpPr txBox="1">
            <a:spLocks noGrp="1"/>
          </p:cNvSpPr>
          <p:nvPr>
            <p:ph type="body" sz="half" idx="1"/>
          </p:nvPr>
        </p:nvSpPr>
        <p:spPr>
          <a:xfrm>
            <a:off x="215999" y="971999"/>
            <a:ext cx="4104989" cy="3564141"/>
          </a:xfrm>
          <a:prstGeom prst="rect">
            <a:avLst/>
          </a:prstGeom>
        </p:spPr>
        <p:txBody>
          <a:bodyPr>
            <a:normAutofit/>
          </a:bodyPr>
          <a:lstStyle/>
          <a:p>
            <a:r>
              <a:rPr lang="it-IT" sz="3200" dirty="0" smtClean="0"/>
              <a:t>Vague provisions</a:t>
            </a:r>
            <a:endParaRPr lang="it-IT" sz="3200" dirty="0" smtClean="0"/>
          </a:p>
          <a:p>
            <a:r>
              <a:rPr lang="it-IT" sz="3200" dirty="0" smtClean="0"/>
              <a:t>Lack of exceptions</a:t>
            </a:r>
            <a:endParaRPr lang="it-IT" sz="3200" dirty="0" smtClean="0"/>
          </a:p>
          <a:p>
            <a:r>
              <a:rPr lang="it-IT" sz="3200" dirty="0" smtClean="0"/>
              <a:t>One-sided obligations</a:t>
            </a:r>
            <a:endParaRPr lang="it-IT" sz="3200" dirty="0" smtClean="0"/>
          </a:p>
          <a:p>
            <a:r>
              <a:rPr lang="it-IT" sz="3200" dirty="0" smtClean="0"/>
              <a:t>Damages</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7</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7" name="Picture 6"/>
          <p:cNvPicPr>
            <a:picLocks noChangeAspect="1"/>
          </p:cNvPicPr>
          <p:nvPr/>
        </p:nvPicPr>
        <p:blipFill>
          <a:blip r:embed="rId3"/>
          <a:stretch>
            <a:fillRect/>
          </a:stretch>
        </p:blipFill>
        <p:spPr>
          <a:xfrm>
            <a:off x="4736131" y="1142302"/>
            <a:ext cx="4191748" cy="3139765"/>
          </a:xfrm>
          <a:prstGeom prst="rect">
            <a:avLst/>
          </a:prstGeom>
        </p:spPr>
      </p:pic>
    </p:spTree>
    <p:extLst>
      <p:ext uri="{BB962C8B-B14F-4D97-AF65-F5344CB8AC3E}">
        <p14:creationId xmlns:p14="http://schemas.microsoft.com/office/powerpoint/2010/main" val="253566839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504" y="-7975"/>
            <a:ext cx="748310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68188" y="286603"/>
            <a:ext cx="2303060" cy="600164"/>
          </a:xfrm>
          <a:prstGeom prst="rect">
            <a:avLst/>
          </a:prstGeom>
          <a:noFill/>
          <a:ln w="38100">
            <a:solidFill>
              <a:srgbClr val="FF0000"/>
            </a:solidFill>
          </a:ln>
        </p:spPr>
        <p:txBody>
          <a:bodyPr wrap="square" rtlCol="0">
            <a:spAutoFit/>
          </a:bodyPr>
          <a:lstStyle/>
          <a:p>
            <a:r>
              <a:rPr lang="en-GB" sz="1650" b="1" dirty="0"/>
              <a:t>OECD Convention 1967</a:t>
            </a:r>
            <a:endParaRPr lang="en-GB" sz="1650" b="1" dirty="0"/>
          </a:p>
        </p:txBody>
      </p:sp>
      <p:sp>
        <p:nvSpPr>
          <p:cNvPr id="5" name="Right Arrow 4"/>
          <p:cNvSpPr/>
          <p:nvPr/>
        </p:nvSpPr>
        <p:spPr>
          <a:xfrm rot="5400000">
            <a:off x="2150307" y="829102"/>
            <a:ext cx="733806" cy="363474"/>
          </a:xfrm>
          <a:prstGeom prst="rightArrow">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8" name="TextBox 7"/>
          <p:cNvSpPr txBox="1"/>
          <p:nvPr/>
        </p:nvSpPr>
        <p:spPr>
          <a:xfrm>
            <a:off x="1946598" y="3067669"/>
            <a:ext cx="1151530" cy="600164"/>
          </a:xfrm>
          <a:prstGeom prst="rect">
            <a:avLst/>
          </a:prstGeom>
          <a:noFill/>
          <a:ln w="38100">
            <a:solidFill>
              <a:srgbClr val="FF0000"/>
            </a:solidFill>
          </a:ln>
        </p:spPr>
        <p:txBody>
          <a:bodyPr wrap="square" rtlCol="0">
            <a:spAutoFit/>
          </a:bodyPr>
          <a:lstStyle/>
          <a:p>
            <a:r>
              <a:rPr lang="en-GB" sz="1650" b="1" dirty="0"/>
              <a:t>CETA 2016</a:t>
            </a:r>
            <a:endParaRPr lang="en-GB" sz="1650" b="1" dirty="0"/>
          </a:p>
        </p:txBody>
      </p:sp>
      <p:sp>
        <p:nvSpPr>
          <p:cNvPr id="9" name="Right Arrow 8"/>
          <p:cNvSpPr/>
          <p:nvPr/>
        </p:nvSpPr>
        <p:spPr>
          <a:xfrm>
            <a:off x="3144188" y="3027360"/>
            <a:ext cx="733806" cy="363474"/>
          </a:xfrm>
          <a:prstGeom prst="rightArrow">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6" name="Oval 5"/>
          <p:cNvSpPr/>
          <p:nvPr/>
        </p:nvSpPr>
        <p:spPr>
          <a:xfrm>
            <a:off x="3671248" y="818866"/>
            <a:ext cx="4483289" cy="1752884"/>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7" name="Oval 6"/>
          <p:cNvSpPr/>
          <p:nvPr/>
        </p:nvSpPr>
        <p:spPr>
          <a:xfrm>
            <a:off x="4285397" y="3807725"/>
            <a:ext cx="1095233" cy="16377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13" name="Oval 12"/>
          <p:cNvSpPr/>
          <p:nvPr/>
        </p:nvSpPr>
        <p:spPr>
          <a:xfrm>
            <a:off x="4285397" y="4188157"/>
            <a:ext cx="1095233" cy="16377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11" name="Freeform 10"/>
          <p:cNvSpPr/>
          <p:nvPr/>
        </p:nvSpPr>
        <p:spPr>
          <a:xfrm>
            <a:off x="6879431" y="3293269"/>
            <a:ext cx="542925" cy="35719"/>
          </a:xfrm>
          <a:custGeom>
            <a:avLst/>
            <a:gdLst>
              <a:gd name="connsiteX0" fmla="*/ 0 w 723900"/>
              <a:gd name="connsiteY0" fmla="*/ 47625 h 47625"/>
              <a:gd name="connsiteX1" fmla="*/ 76200 w 723900"/>
              <a:gd name="connsiteY1" fmla="*/ 19050 h 47625"/>
              <a:gd name="connsiteX2" fmla="*/ 133350 w 723900"/>
              <a:gd name="connsiteY2" fmla="*/ 0 h 47625"/>
              <a:gd name="connsiteX3" fmla="*/ 200025 w 723900"/>
              <a:gd name="connsiteY3" fmla="*/ 9525 h 47625"/>
              <a:gd name="connsiteX4" fmla="*/ 238125 w 723900"/>
              <a:gd name="connsiteY4" fmla="*/ 28575 h 47625"/>
              <a:gd name="connsiteX5" fmla="*/ 295275 w 723900"/>
              <a:gd name="connsiteY5" fmla="*/ 9525 h 47625"/>
              <a:gd name="connsiteX6" fmla="*/ 323850 w 723900"/>
              <a:gd name="connsiteY6" fmla="*/ 0 h 47625"/>
              <a:gd name="connsiteX7" fmla="*/ 723900 w 723900"/>
              <a:gd name="connsiteY7"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900" h="47625">
                <a:moveTo>
                  <a:pt x="0" y="47625"/>
                </a:moveTo>
                <a:cubicBezTo>
                  <a:pt x="112906" y="25044"/>
                  <a:pt x="-4068" y="54725"/>
                  <a:pt x="76200" y="19050"/>
                </a:cubicBezTo>
                <a:cubicBezTo>
                  <a:pt x="94550" y="10895"/>
                  <a:pt x="133350" y="0"/>
                  <a:pt x="133350" y="0"/>
                </a:cubicBezTo>
                <a:cubicBezTo>
                  <a:pt x="155575" y="3175"/>
                  <a:pt x="178365" y="3618"/>
                  <a:pt x="200025" y="9525"/>
                </a:cubicBezTo>
                <a:cubicBezTo>
                  <a:pt x="213724" y="13261"/>
                  <a:pt x="223926" y="28575"/>
                  <a:pt x="238125" y="28575"/>
                </a:cubicBezTo>
                <a:cubicBezTo>
                  <a:pt x="258205" y="28575"/>
                  <a:pt x="276225" y="15875"/>
                  <a:pt x="295275" y="9525"/>
                </a:cubicBezTo>
                <a:lnTo>
                  <a:pt x="323850" y="0"/>
                </a:lnTo>
                <a:cubicBezTo>
                  <a:pt x="457198" y="3252"/>
                  <a:pt x="590512" y="9525"/>
                  <a:pt x="723900" y="9525"/>
                </a:cubicBez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16" name="Freeform 15"/>
          <p:cNvSpPr/>
          <p:nvPr/>
        </p:nvSpPr>
        <p:spPr>
          <a:xfrm>
            <a:off x="5243513" y="4536282"/>
            <a:ext cx="542925" cy="35719"/>
          </a:xfrm>
          <a:custGeom>
            <a:avLst/>
            <a:gdLst>
              <a:gd name="connsiteX0" fmla="*/ 0 w 723900"/>
              <a:gd name="connsiteY0" fmla="*/ 47625 h 47625"/>
              <a:gd name="connsiteX1" fmla="*/ 76200 w 723900"/>
              <a:gd name="connsiteY1" fmla="*/ 19050 h 47625"/>
              <a:gd name="connsiteX2" fmla="*/ 133350 w 723900"/>
              <a:gd name="connsiteY2" fmla="*/ 0 h 47625"/>
              <a:gd name="connsiteX3" fmla="*/ 200025 w 723900"/>
              <a:gd name="connsiteY3" fmla="*/ 9525 h 47625"/>
              <a:gd name="connsiteX4" fmla="*/ 238125 w 723900"/>
              <a:gd name="connsiteY4" fmla="*/ 28575 h 47625"/>
              <a:gd name="connsiteX5" fmla="*/ 295275 w 723900"/>
              <a:gd name="connsiteY5" fmla="*/ 9525 h 47625"/>
              <a:gd name="connsiteX6" fmla="*/ 323850 w 723900"/>
              <a:gd name="connsiteY6" fmla="*/ 0 h 47625"/>
              <a:gd name="connsiteX7" fmla="*/ 723900 w 723900"/>
              <a:gd name="connsiteY7"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900" h="47625">
                <a:moveTo>
                  <a:pt x="0" y="47625"/>
                </a:moveTo>
                <a:cubicBezTo>
                  <a:pt x="112906" y="25044"/>
                  <a:pt x="-4068" y="54725"/>
                  <a:pt x="76200" y="19050"/>
                </a:cubicBezTo>
                <a:cubicBezTo>
                  <a:pt x="94550" y="10895"/>
                  <a:pt x="133350" y="0"/>
                  <a:pt x="133350" y="0"/>
                </a:cubicBezTo>
                <a:cubicBezTo>
                  <a:pt x="155575" y="3175"/>
                  <a:pt x="178365" y="3618"/>
                  <a:pt x="200025" y="9525"/>
                </a:cubicBezTo>
                <a:cubicBezTo>
                  <a:pt x="213724" y="13261"/>
                  <a:pt x="223926" y="28575"/>
                  <a:pt x="238125" y="28575"/>
                </a:cubicBezTo>
                <a:cubicBezTo>
                  <a:pt x="258205" y="28575"/>
                  <a:pt x="276225" y="15875"/>
                  <a:pt x="295275" y="9525"/>
                </a:cubicBezTo>
                <a:lnTo>
                  <a:pt x="323850" y="0"/>
                </a:lnTo>
                <a:cubicBezTo>
                  <a:pt x="457198" y="3252"/>
                  <a:pt x="590512" y="9525"/>
                  <a:pt x="723900" y="9525"/>
                </a:cubicBez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14" name="Freeform 13"/>
          <p:cNvSpPr/>
          <p:nvPr/>
        </p:nvSpPr>
        <p:spPr>
          <a:xfrm>
            <a:off x="4629150" y="1357313"/>
            <a:ext cx="485775" cy="22157"/>
          </a:xfrm>
          <a:custGeom>
            <a:avLst/>
            <a:gdLst>
              <a:gd name="connsiteX0" fmla="*/ 0 w 647700"/>
              <a:gd name="connsiteY0" fmla="*/ 19050 h 29543"/>
              <a:gd name="connsiteX1" fmla="*/ 114300 w 647700"/>
              <a:gd name="connsiteY1" fmla="*/ 9525 h 29543"/>
              <a:gd name="connsiteX2" fmla="*/ 152400 w 647700"/>
              <a:gd name="connsiteY2" fmla="*/ 0 h 29543"/>
              <a:gd name="connsiteX3" fmla="*/ 400050 w 647700"/>
              <a:gd name="connsiteY3" fmla="*/ 9525 h 29543"/>
              <a:gd name="connsiteX4" fmla="*/ 495300 w 647700"/>
              <a:gd name="connsiteY4" fmla="*/ 19050 h 29543"/>
              <a:gd name="connsiteX5" fmla="*/ 542925 w 647700"/>
              <a:gd name="connsiteY5" fmla="*/ 28575 h 29543"/>
              <a:gd name="connsiteX6" fmla="*/ 647700 w 647700"/>
              <a:gd name="connsiteY6" fmla="*/ 28575 h 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 h="29543">
                <a:moveTo>
                  <a:pt x="0" y="19050"/>
                </a:moveTo>
                <a:cubicBezTo>
                  <a:pt x="38100" y="15875"/>
                  <a:pt x="76363" y="14267"/>
                  <a:pt x="114300" y="9525"/>
                </a:cubicBezTo>
                <a:cubicBezTo>
                  <a:pt x="127290" y="7901"/>
                  <a:pt x="139309" y="0"/>
                  <a:pt x="152400" y="0"/>
                </a:cubicBezTo>
                <a:cubicBezTo>
                  <a:pt x="235011" y="0"/>
                  <a:pt x="317500" y="6350"/>
                  <a:pt x="400050" y="9525"/>
                </a:cubicBezTo>
                <a:cubicBezTo>
                  <a:pt x="431800" y="12700"/>
                  <a:pt x="463672" y="14833"/>
                  <a:pt x="495300" y="19050"/>
                </a:cubicBezTo>
                <a:cubicBezTo>
                  <a:pt x="511347" y="21190"/>
                  <a:pt x="526767" y="27565"/>
                  <a:pt x="542925" y="28575"/>
                </a:cubicBezTo>
                <a:cubicBezTo>
                  <a:pt x="577782" y="30754"/>
                  <a:pt x="612775" y="28575"/>
                  <a:pt x="647700" y="28575"/>
                </a:cubicBezTo>
              </a:path>
            </a:pathLst>
          </a:cu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18" name="Freeform 17"/>
          <p:cNvSpPr/>
          <p:nvPr/>
        </p:nvSpPr>
        <p:spPr>
          <a:xfrm>
            <a:off x="6936581" y="1372326"/>
            <a:ext cx="485775" cy="22157"/>
          </a:xfrm>
          <a:custGeom>
            <a:avLst/>
            <a:gdLst>
              <a:gd name="connsiteX0" fmla="*/ 0 w 647700"/>
              <a:gd name="connsiteY0" fmla="*/ 19050 h 29543"/>
              <a:gd name="connsiteX1" fmla="*/ 114300 w 647700"/>
              <a:gd name="connsiteY1" fmla="*/ 9525 h 29543"/>
              <a:gd name="connsiteX2" fmla="*/ 152400 w 647700"/>
              <a:gd name="connsiteY2" fmla="*/ 0 h 29543"/>
              <a:gd name="connsiteX3" fmla="*/ 400050 w 647700"/>
              <a:gd name="connsiteY3" fmla="*/ 9525 h 29543"/>
              <a:gd name="connsiteX4" fmla="*/ 495300 w 647700"/>
              <a:gd name="connsiteY4" fmla="*/ 19050 h 29543"/>
              <a:gd name="connsiteX5" fmla="*/ 542925 w 647700"/>
              <a:gd name="connsiteY5" fmla="*/ 28575 h 29543"/>
              <a:gd name="connsiteX6" fmla="*/ 647700 w 647700"/>
              <a:gd name="connsiteY6" fmla="*/ 28575 h 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 h="29543">
                <a:moveTo>
                  <a:pt x="0" y="19050"/>
                </a:moveTo>
                <a:cubicBezTo>
                  <a:pt x="38100" y="15875"/>
                  <a:pt x="76363" y="14267"/>
                  <a:pt x="114300" y="9525"/>
                </a:cubicBezTo>
                <a:cubicBezTo>
                  <a:pt x="127290" y="7901"/>
                  <a:pt x="139309" y="0"/>
                  <a:pt x="152400" y="0"/>
                </a:cubicBezTo>
                <a:cubicBezTo>
                  <a:pt x="235011" y="0"/>
                  <a:pt x="317500" y="6350"/>
                  <a:pt x="400050" y="9525"/>
                </a:cubicBezTo>
                <a:cubicBezTo>
                  <a:pt x="431800" y="12700"/>
                  <a:pt x="463672" y="14833"/>
                  <a:pt x="495300" y="19050"/>
                </a:cubicBezTo>
                <a:cubicBezTo>
                  <a:pt x="511347" y="21190"/>
                  <a:pt x="526767" y="27565"/>
                  <a:pt x="542925" y="28575"/>
                </a:cubicBezTo>
                <a:cubicBezTo>
                  <a:pt x="577782" y="30754"/>
                  <a:pt x="612775" y="28575"/>
                  <a:pt x="647700" y="28575"/>
                </a:cubicBezTo>
              </a:path>
            </a:pathLst>
          </a:cu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19" name="Freeform 18"/>
          <p:cNvSpPr/>
          <p:nvPr/>
        </p:nvSpPr>
        <p:spPr>
          <a:xfrm>
            <a:off x="4586288" y="1757363"/>
            <a:ext cx="485775" cy="22157"/>
          </a:xfrm>
          <a:custGeom>
            <a:avLst/>
            <a:gdLst>
              <a:gd name="connsiteX0" fmla="*/ 0 w 647700"/>
              <a:gd name="connsiteY0" fmla="*/ 19050 h 29543"/>
              <a:gd name="connsiteX1" fmla="*/ 114300 w 647700"/>
              <a:gd name="connsiteY1" fmla="*/ 9525 h 29543"/>
              <a:gd name="connsiteX2" fmla="*/ 152400 w 647700"/>
              <a:gd name="connsiteY2" fmla="*/ 0 h 29543"/>
              <a:gd name="connsiteX3" fmla="*/ 400050 w 647700"/>
              <a:gd name="connsiteY3" fmla="*/ 9525 h 29543"/>
              <a:gd name="connsiteX4" fmla="*/ 495300 w 647700"/>
              <a:gd name="connsiteY4" fmla="*/ 19050 h 29543"/>
              <a:gd name="connsiteX5" fmla="*/ 542925 w 647700"/>
              <a:gd name="connsiteY5" fmla="*/ 28575 h 29543"/>
              <a:gd name="connsiteX6" fmla="*/ 647700 w 647700"/>
              <a:gd name="connsiteY6" fmla="*/ 28575 h 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 h="29543">
                <a:moveTo>
                  <a:pt x="0" y="19050"/>
                </a:moveTo>
                <a:cubicBezTo>
                  <a:pt x="38100" y="15875"/>
                  <a:pt x="76363" y="14267"/>
                  <a:pt x="114300" y="9525"/>
                </a:cubicBezTo>
                <a:cubicBezTo>
                  <a:pt x="127290" y="7901"/>
                  <a:pt x="139309" y="0"/>
                  <a:pt x="152400" y="0"/>
                </a:cubicBezTo>
                <a:cubicBezTo>
                  <a:pt x="235011" y="0"/>
                  <a:pt x="317500" y="6350"/>
                  <a:pt x="400050" y="9525"/>
                </a:cubicBezTo>
                <a:cubicBezTo>
                  <a:pt x="431800" y="12700"/>
                  <a:pt x="463672" y="14833"/>
                  <a:pt x="495300" y="19050"/>
                </a:cubicBezTo>
                <a:cubicBezTo>
                  <a:pt x="511347" y="21190"/>
                  <a:pt x="526767" y="27565"/>
                  <a:pt x="542925" y="28575"/>
                </a:cubicBezTo>
                <a:cubicBezTo>
                  <a:pt x="577782" y="30754"/>
                  <a:pt x="612775" y="28575"/>
                  <a:pt x="647700" y="28575"/>
                </a:cubicBezTo>
              </a:path>
            </a:pathLst>
          </a:cu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20" name="Freeform 19"/>
          <p:cNvSpPr/>
          <p:nvPr/>
        </p:nvSpPr>
        <p:spPr>
          <a:xfrm>
            <a:off x="5514975" y="1914526"/>
            <a:ext cx="485775" cy="22157"/>
          </a:xfrm>
          <a:custGeom>
            <a:avLst/>
            <a:gdLst>
              <a:gd name="connsiteX0" fmla="*/ 0 w 647700"/>
              <a:gd name="connsiteY0" fmla="*/ 19050 h 29543"/>
              <a:gd name="connsiteX1" fmla="*/ 114300 w 647700"/>
              <a:gd name="connsiteY1" fmla="*/ 9525 h 29543"/>
              <a:gd name="connsiteX2" fmla="*/ 152400 w 647700"/>
              <a:gd name="connsiteY2" fmla="*/ 0 h 29543"/>
              <a:gd name="connsiteX3" fmla="*/ 400050 w 647700"/>
              <a:gd name="connsiteY3" fmla="*/ 9525 h 29543"/>
              <a:gd name="connsiteX4" fmla="*/ 495300 w 647700"/>
              <a:gd name="connsiteY4" fmla="*/ 19050 h 29543"/>
              <a:gd name="connsiteX5" fmla="*/ 542925 w 647700"/>
              <a:gd name="connsiteY5" fmla="*/ 28575 h 29543"/>
              <a:gd name="connsiteX6" fmla="*/ 647700 w 647700"/>
              <a:gd name="connsiteY6" fmla="*/ 28575 h 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 h="29543">
                <a:moveTo>
                  <a:pt x="0" y="19050"/>
                </a:moveTo>
                <a:cubicBezTo>
                  <a:pt x="38100" y="15875"/>
                  <a:pt x="76363" y="14267"/>
                  <a:pt x="114300" y="9525"/>
                </a:cubicBezTo>
                <a:cubicBezTo>
                  <a:pt x="127290" y="7901"/>
                  <a:pt x="139309" y="0"/>
                  <a:pt x="152400" y="0"/>
                </a:cubicBezTo>
                <a:cubicBezTo>
                  <a:pt x="235011" y="0"/>
                  <a:pt x="317500" y="6350"/>
                  <a:pt x="400050" y="9525"/>
                </a:cubicBezTo>
                <a:cubicBezTo>
                  <a:pt x="431800" y="12700"/>
                  <a:pt x="463672" y="14833"/>
                  <a:pt x="495300" y="19050"/>
                </a:cubicBezTo>
                <a:cubicBezTo>
                  <a:pt x="511347" y="21190"/>
                  <a:pt x="526767" y="27565"/>
                  <a:pt x="542925" y="28575"/>
                </a:cubicBezTo>
                <a:cubicBezTo>
                  <a:pt x="577782" y="30754"/>
                  <a:pt x="612775" y="28575"/>
                  <a:pt x="647700" y="28575"/>
                </a:cubicBezTo>
              </a:path>
            </a:pathLst>
          </a:cu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21" name="Freeform 20"/>
          <p:cNvSpPr/>
          <p:nvPr/>
        </p:nvSpPr>
        <p:spPr>
          <a:xfrm>
            <a:off x="4579144" y="1891315"/>
            <a:ext cx="314325" cy="34289"/>
          </a:xfrm>
          <a:custGeom>
            <a:avLst/>
            <a:gdLst>
              <a:gd name="connsiteX0" fmla="*/ 0 w 647700"/>
              <a:gd name="connsiteY0" fmla="*/ 19050 h 29543"/>
              <a:gd name="connsiteX1" fmla="*/ 114300 w 647700"/>
              <a:gd name="connsiteY1" fmla="*/ 9525 h 29543"/>
              <a:gd name="connsiteX2" fmla="*/ 152400 w 647700"/>
              <a:gd name="connsiteY2" fmla="*/ 0 h 29543"/>
              <a:gd name="connsiteX3" fmla="*/ 400050 w 647700"/>
              <a:gd name="connsiteY3" fmla="*/ 9525 h 29543"/>
              <a:gd name="connsiteX4" fmla="*/ 495300 w 647700"/>
              <a:gd name="connsiteY4" fmla="*/ 19050 h 29543"/>
              <a:gd name="connsiteX5" fmla="*/ 542925 w 647700"/>
              <a:gd name="connsiteY5" fmla="*/ 28575 h 29543"/>
              <a:gd name="connsiteX6" fmla="*/ 647700 w 647700"/>
              <a:gd name="connsiteY6" fmla="*/ 28575 h 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 h="29543">
                <a:moveTo>
                  <a:pt x="0" y="19050"/>
                </a:moveTo>
                <a:cubicBezTo>
                  <a:pt x="38100" y="15875"/>
                  <a:pt x="76363" y="14267"/>
                  <a:pt x="114300" y="9525"/>
                </a:cubicBezTo>
                <a:cubicBezTo>
                  <a:pt x="127290" y="7901"/>
                  <a:pt x="139309" y="0"/>
                  <a:pt x="152400" y="0"/>
                </a:cubicBezTo>
                <a:cubicBezTo>
                  <a:pt x="235011" y="0"/>
                  <a:pt x="317500" y="6350"/>
                  <a:pt x="400050" y="9525"/>
                </a:cubicBezTo>
                <a:cubicBezTo>
                  <a:pt x="431800" y="12700"/>
                  <a:pt x="463672" y="14833"/>
                  <a:pt x="495300" y="19050"/>
                </a:cubicBezTo>
                <a:cubicBezTo>
                  <a:pt x="511347" y="21190"/>
                  <a:pt x="526767" y="27565"/>
                  <a:pt x="542925" y="28575"/>
                </a:cubicBezTo>
                <a:cubicBezTo>
                  <a:pt x="577782" y="30754"/>
                  <a:pt x="612775" y="28575"/>
                  <a:pt x="647700" y="28575"/>
                </a:cubicBezTo>
              </a:path>
            </a:pathLst>
          </a:cu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
        <p:nvSpPr>
          <p:cNvPr id="15" name="Oval 14"/>
          <p:cNvSpPr/>
          <p:nvPr/>
        </p:nvSpPr>
        <p:spPr>
          <a:xfrm>
            <a:off x="5691277" y="1992703"/>
            <a:ext cx="355840" cy="264059"/>
          </a:xfrm>
          <a:prstGeom prst="ellipse">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75"/>
          </a:p>
        </p:txBody>
      </p:sp>
    </p:spTree>
    <p:extLst>
      <p:ext uri="{BB962C8B-B14F-4D97-AF65-F5344CB8AC3E}">
        <p14:creationId xmlns:p14="http://schemas.microsoft.com/office/powerpoint/2010/main" val="181688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1" grpId="0" animBg="1"/>
      <p:bldP spid="16" grpId="0" animBg="1"/>
      <p:bldP spid="14" grpId="0" animBg="1"/>
      <p:bldP spid="18" grpId="0" animBg="1"/>
      <p:bldP spid="19" grpId="0" animBg="1"/>
      <p:bldP spid="20" grpId="0" animBg="1"/>
      <p:bldP spid="2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Arbitration</a:t>
            </a:r>
            <a:endParaRPr dirty="0"/>
          </a:p>
        </p:txBody>
      </p:sp>
      <p:sp>
        <p:nvSpPr>
          <p:cNvPr id="487" name="Content Placeholder 8"/>
          <p:cNvSpPr txBox="1">
            <a:spLocks noGrp="1"/>
          </p:cNvSpPr>
          <p:nvPr>
            <p:ph type="body" sz="half" idx="1"/>
          </p:nvPr>
        </p:nvSpPr>
        <p:spPr>
          <a:xfrm>
            <a:off x="215999" y="971999"/>
            <a:ext cx="4104989" cy="3564141"/>
          </a:xfrm>
          <a:prstGeom prst="rect">
            <a:avLst/>
          </a:prstGeom>
        </p:spPr>
        <p:txBody>
          <a:bodyPr>
            <a:normAutofit/>
          </a:bodyPr>
          <a:lstStyle/>
          <a:p>
            <a:r>
              <a:rPr lang="it-IT" sz="3200" dirty="0" smtClean="0"/>
              <a:t>Incoherence without appeal</a:t>
            </a:r>
            <a:endParaRPr lang="it-IT" sz="3200" dirty="0" smtClean="0"/>
          </a:p>
          <a:p>
            <a:r>
              <a:rPr lang="it-IT" sz="3200" dirty="0" smtClean="0"/>
              <a:t>Lack of precedent</a:t>
            </a:r>
            <a:endParaRPr lang="it-IT" sz="3200" dirty="0" smtClean="0"/>
          </a:p>
          <a:p>
            <a:r>
              <a:rPr lang="it-IT" sz="3200" dirty="0" smtClean="0"/>
              <a:t>Biased arbitrators</a:t>
            </a:r>
            <a:endParaRPr lang="it-IT" sz="3200" dirty="0" smtClean="0"/>
          </a:p>
          <a:p>
            <a:r>
              <a:rPr lang="it-IT" sz="3200" dirty="0" smtClean="0"/>
              <a:t>No code of conduct</a:t>
            </a:r>
            <a:endParaRPr lang="it-IT" sz="3200" dirty="0" smtClean="0"/>
          </a:p>
          <a:p>
            <a:r>
              <a:rPr lang="it-IT" sz="3200" dirty="0" smtClean="0"/>
              <a:t>III party funding</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9</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p:sp>
      <p:pic>
        <p:nvPicPr>
          <p:cNvPr id="5" name="Picture 4"/>
          <p:cNvPicPr>
            <a:picLocks noChangeAspect="1"/>
          </p:cNvPicPr>
          <p:nvPr/>
        </p:nvPicPr>
        <p:blipFill>
          <a:blip r:embed="rId2"/>
          <a:stretch>
            <a:fillRect/>
          </a:stretch>
        </p:blipFill>
        <p:spPr>
          <a:xfrm>
            <a:off x="4571995" y="218236"/>
            <a:ext cx="4356001" cy="2730170"/>
          </a:xfrm>
          <a:prstGeom prst="rect">
            <a:avLst/>
          </a:prstGeom>
        </p:spPr>
      </p:pic>
    </p:spTree>
    <p:extLst>
      <p:ext uri="{BB962C8B-B14F-4D97-AF65-F5344CB8AC3E}">
        <p14:creationId xmlns:p14="http://schemas.microsoft.com/office/powerpoint/2010/main" val="268066151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4E8DAA2629334FBEFAC1FFAAF8E22B" ma:contentTypeVersion="16" ma:contentTypeDescription="Een nieuw document maken." ma:contentTypeScope="" ma:versionID="e4a60bf9c03f58f7be71a101338657de">
  <xsd:schema xmlns:xsd="http://www.w3.org/2001/XMLSchema" xmlns:xs="http://www.w3.org/2001/XMLSchema" xmlns:p="http://schemas.microsoft.com/office/2006/metadata/properties" xmlns:ns2="e4a6a635-6c44-48ed-bf10-d3856b5d0ee0" xmlns:ns3="3b72a3f9-3b77-4dda-a3d8-83545ed4d993" targetNamespace="http://schemas.microsoft.com/office/2006/metadata/properties" ma:root="true" ma:fieldsID="af8bcc247f0801429090d2f65c2b9a16" ns2:_="" ns3:_="">
    <xsd:import namespace="e4a6a635-6c44-48ed-bf10-d3856b5d0ee0"/>
    <xsd:import namespace="3b72a3f9-3b77-4dda-a3d8-83545ed4d9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6a635-6c44-48ed-bf10-d3856b5d0e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010e5f2-6256-435c-892d-4495c8ac235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72a3f9-3b77-4dda-a3d8-83545ed4d993"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62d201b-5c5b-4a86-ab2f-37491d67ff0b}" ma:internalName="TaxCatchAll" ma:showField="CatchAllData" ma:web="3b72a3f9-3b77-4dda-a3d8-83545ed4d9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a6a635-6c44-48ed-bf10-d3856b5d0ee0">
      <Terms xmlns="http://schemas.microsoft.com/office/infopath/2007/PartnerControls"/>
    </lcf76f155ced4ddcb4097134ff3c332f>
    <TaxCatchAll xmlns="3b72a3f9-3b77-4dda-a3d8-83545ed4d99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DD8DA4-2D42-4283-8C99-904662410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6a635-6c44-48ed-bf10-d3856b5d0ee0"/>
    <ds:schemaRef ds:uri="3b72a3f9-3b77-4dda-a3d8-83545ed4d9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6DF73F-38B8-4AA5-9F8C-C8E5D635639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b72a3f9-3b77-4dda-a3d8-83545ed4d993"/>
    <ds:schemaRef ds:uri="http://purl.org/dc/terms/"/>
    <ds:schemaRef ds:uri="e4a6a635-6c44-48ed-bf10-d3856b5d0ee0"/>
    <ds:schemaRef ds:uri="http://www.w3.org/XML/1998/namespace"/>
    <ds:schemaRef ds:uri="http://purl.org/dc/dcmitype/"/>
  </ds:schemaRefs>
</ds:datastoreItem>
</file>

<file path=customXml/itemProps3.xml><?xml version="1.0" encoding="utf-8"?>
<ds:datastoreItem xmlns:ds="http://schemas.openxmlformats.org/officeDocument/2006/customXml" ds:itemID="{25F7C66A-D0E1-41E1-B007-915251F12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TotalTime>
  <Words>895</Words>
  <Application>Microsoft Office PowerPoint</Application>
  <PresentationFormat>On-screen Show (16:9)</PresentationFormat>
  <Paragraphs>175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Georgia</vt:lpstr>
      <vt:lpstr>UNA Presentation</vt:lpstr>
      <vt:lpstr>PowerPoint Presentation</vt:lpstr>
      <vt:lpstr>The External Economic Action of the European Union and the Sustainable Development Goals</vt:lpstr>
      <vt:lpstr>Outline of the module (in progress)</vt:lpstr>
      <vt:lpstr>Presentations? </vt:lpstr>
      <vt:lpstr>Cracks in the system</vt:lpstr>
      <vt:lpstr>Investment law and arbitration – the accusations</vt:lpstr>
      <vt:lpstr>Substantive law</vt:lpstr>
      <vt:lpstr>PowerPoint Presentation</vt:lpstr>
      <vt:lpstr>Arbitration</vt:lpstr>
      <vt:lpstr>Backlash against investment law and arbitration – the baseline</vt:lpstr>
      <vt:lpstr>Trade law and dispute settlement – the accusations</vt:lpstr>
      <vt:lpstr>WTO law</vt:lpstr>
      <vt:lpstr>Dispute settlement</vt:lpstr>
      <vt:lpstr>Backlash against international trade law – the baseline</vt:lpstr>
      <vt:lpstr>PowerPoint Presentation</vt:lpstr>
      <vt:lpstr>Reforms</vt:lpstr>
      <vt:lpstr>Investment law</vt:lpstr>
      <vt:lpstr>Trade law</vt:lpstr>
      <vt:lpstr>Towards a no-rule environment (i)</vt:lpstr>
      <vt:lpstr>A no-rule environement (ii)</vt:lpstr>
      <vt:lpstr>The EU?</vt:lpstr>
      <vt:lpstr>A no-rule environement (iii – the EU)</vt:lpstr>
      <vt:lpstr>A no-rule environement (iv – the EU)</vt:lpstr>
      <vt:lpstr>PowerPoint Presentation</vt:lpstr>
      <vt:lpstr>@una_europa #Una_Europa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Kilbride</dc:creator>
  <cp:lastModifiedBy>Filippo Fontanelli</cp:lastModifiedBy>
  <cp:revision>34</cp:revision>
  <dcterms:modified xsi:type="dcterms:W3CDTF">2023-05-05T10:04:17Z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0x010100B9BC3A579B70DA41B53F481FA7998B52</vt:lpwstr>
  </property>
  <property fmtid="{D5CDD505-2E9C-101B-9397-08002B2CF9AE}" pid="3" name="MediaServiceImageTags">
    <vt:lpwstr/>
  </property>
</Properties>
</file>